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34"/>
  </p:notesMasterIdLst>
  <p:handoutMasterIdLst>
    <p:handoutMasterId r:id="rId35"/>
  </p:handoutMasterIdLst>
  <p:sldIdLst>
    <p:sldId id="257" r:id="rId5"/>
    <p:sldId id="261" r:id="rId6"/>
    <p:sldId id="274" r:id="rId7"/>
    <p:sldId id="275" r:id="rId8"/>
    <p:sldId id="272" r:id="rId9"/>
    <p:sldId id="277" r:id="rId10"/>
    <p:sldId id="276" r:id="rId11"/>
    <p:sldId id="278" r:id="rId12"/>
    <p:sldId id="282" r:id="rId13"/>
    <p:sldId id="283" r:id="rId14"/>
    <p:sldId id="285" r:id="rId15"/>
    <p:sldId id="284" r:id="rId16"/>
    <p:sldId id="296" r:id="rId17"/>
    <p:sldId id="297" r:id="rId18"/>
    <p:sldId id="299" r:id="rId19"/>
    <p:sldId id="300" r:id="rId20"/>
    <p:sldId id="298" r:id="rId21"/>
    <p:sldId id="301" r:id="rId22"/>
    <p:sldId id="302" r:id="rId23"/>
    <p:sldId id="303" r:id="rId24"/>
    <p:sldId id="304" r:id="rId25"/>
    <p:sldId id="305" r:id="rId26"/>
    <p:sldId id="307" r:id="rId27"/>
    <p:sldId id="306" r:id="rId28"/>
    <p:sldId id="309" r:id="rId29"/>
    <p:sldId id="310" r:id="rId30"/>
    <p:sldId id="279" r:id="rId31"/>
    <p:sldId id="286" r:id="rId32"/>
    <p:sldId id="27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hwitha Reddy" initials="AR" lastIdx="1" clrIdx="0">
    <p:extLst>
      <p:ext uri="{19B8F6BF-5375-455C-9EA6-DF929625EA0E}">
        <p15:presenceInfo xmlns:p15="http://schemas.microsoft.com/office/powerpoint/2012/main" userId="1d34a0ed1e5910e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8"/>
  </p:normalViewPr>
  <p:slideViewPr>
    <p:cSldViewPr snapToGrid="0" snapToObjects="1">
      <p:cViewPr varScale="1">
        <p:scale>
          <a:sx n="67" d="100"/>
          <a:sy n="67" d="100"/>
        </p:scale>
        <p:origin x="604" y="56"/>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witha Reddy" userId="1d34a0ed1e5910e4" providerId="LiveId" clId="{FB925A25-FF30-4B92-888F-9E6898D56B09}"/>
    <pc:docChg chg="custSel modSld">
      <pc:chgData name="Ashwitha Reddy" userId="1d34a0ed1e5910e4" providerId="LiveId" clId="{FB925A25-FF30-4B92-888F-9E6898D56B09}" dt="2022-06-04T04:23:27.463" v="311" actId="20577"/>
      <pc:docMkLst>
        <pc:docMk/>
      </pc:docMkLst>
      <pc:sldChg chg="modSp mod">
        <pc:chgData name="Ashwitha Reddy" userId="1d34a0ed1e5910e4" providerId="LiveId" clId="{FB925A25-FF30-4B92-888F-9E6898D56B09}" dt="2022-06-04T04:14:35.192" v="154" actId="1076"/>
        <pc:sldMkLst>
          <pc:docMk/>
          <pc:sldMk cId="2603553517" sldId="296"/>
        </pc:sldMkLst>
        <pc:picChg chg="mod modCrop">
          <ac:chgData name="Ashwitha Reddy" userId="1d34a0ed1e5910e4" providerId="LiveId" clId="{FB925A25-FF30-4B92-888F-9E6898D56B09}" dt="2022-06-04T04:14:35.192" v="154" actId="1076"/>
          <ac:picMkLst>
            <pc:docMk/>
            <pc:sldMk cId="2603553517" sldId="296"/>
            <ac:picMk id="5" creationId="{E8190536-3F6C-13A1-A2F0-78F0FB2DCAA8}"/>
          </ac:picMkLst>
        </pc:picChg>
      </pc:sldChg>
      <pc:sldChg chg="addSp modSp mod">
        <pc:chgData name="Ashwitha Reddy" userId="1d34a0ed1e5910e4" providerId="LiveId" clId="{FB925A25-FF30-4B92-888F-9E6898D56B09}" dt="2022-06-04T04:14:29.216" v="153" actId="1076"/>
        <pc:sldMkLst>
          <pc:docMk/>
          <pc:sldMk cId="2443143823" sldId="297"/>
        </pc:sldMkLst>
        <pc:spChg chg="add mod">
          <ac:chgData name="Ashwitha Reddy" userId="1d34a0ed1e5910e4" providerId="LiveId" clId="{FB925A25-FF30-4B92-888F-9E6898D56B09}" dt="2022-06-04T04:10:35.544" v="55" actId="1076"/>
          <ac:spMkLst>
            <pc:docMk/>
            <pc:sldMk cId="2443143823" sldId="297"/>
            <ac:spMk id="4" creationId="{6B23A57A-315E-2C42-EA87-714892EBD96B}"/>
          </ac:spMkLst>
        </pc:spChg>
        <pc:picChg chg="mod modCrop">
          <ac:chgData name="Ashwitha Reddy" userId="1d34a0ed1e5910e4" providerId="LiveId" clId="{FB925A25-FF30-4B92-888F-9E6898D56B09}" dt="2022-06-04T04:14:29.216" v="153" actId="1076"/>
          <ac:picMkLst>
            <pc:docMk/>
            <pc:sldMk cId="2443143823" sldId="297"/>
            <ac:picMk id="5" creationId="{2019BA2D-5799-1FB2-E864-CC461AC5C4C6}"/>
          </ac:picMkLst>
        </pc:picChg>
      </pc:sldChg>
      <pc:sldChg chg="addSp modSp mod">
        <pc:chgData name="Ashwitha Reddy" userId="1d34a0ed1e5910e4" providerId="LiveId" clId="{FB925A25-FF30-4B92-888F-9E6898D56B09}" dt="2022-06-04T04:15:21.286" v="162" actId="1076"/>
        <pc:sldMkLst>
          <pc:docMk/>
          <pc:sldMk cId="963264084" sldId="298"/>
        </pc:sldMkLst>
        <pc:spChg chg="add mod">
          <ac:chgData name="Ashwitha Reddy" userId="1d34a0ed1e5910e4" providerId="LiveId" clId="{FB925A25-FF30-4B92-888F-9E6898D56B09}" dt="2022-06-04T04:10:55.778" v="68" actId="20577"/>
          <ac:spMkLst>
            <pc:docMk/>
            <pc:sldMk cId="963264084" sldId="298"/>
            <ac:spMk id="5" creationId="{95490AC8-2D44-9B57-E348-FAC0E684583A}"/>
          </ac:spMkLst>
        </pc:spChg>
        <pc:picChg chg="mod modCrop">
          <ac:chgData name="Ashwitha Reddy" userId="1d34a0ed1e5910e4" providerId="LiveId" clId="{FB925A25-FF30-4B92-888F-9E6898D56B09}" dt="2022-06-04T04:15:21.286" v="162" actId="1076"/>
          <ac:picMkLst>
            <pc:docMk/>
            <pc:sldMk cId="963264084" sldId="298"/>
            <ac:picMk id="7" creationId="{76FFC2C7-BA9B-199A-D64F-4746B51465DA}"/>
          </ac:picMkLst>
        </pc:picChg>
      </pc:sldChg>
      <pc:sldChg chg="addSp delSp modSp mod">
        <pc:chgData name="Ashwitha Reddy" userId="1d34a0ed1e5910e4" providerId="LiveId" clId="{FB925A25-FF30-4B92-888F-9E6898D56B09}" dt="2022-06-04T04:14:24.799" v="152" actId="1076"/>
        <pc:sldMkLst>
          <pc:docMk/>
          <pc:sldMk cId="2797179691" sldId="299"/>
        </pc:sldMkLst>
        <pc:spChg chg="add del mod">
          <ac:chgData name="Ashwitha Reddy" userId="1d34a0ed1e5910e4" providerId="LiveId" clId="{FB925A25-FF30-4B92-888F-9E6898D56B09}" dt="2022-06-04T04:09:20.499" v="32" actId="478"/>
          <ac:spMkLst>
            <pc:docMk/>
            <pc:sldMk cId="2797179691" sldId="299"/>
            <ac:spMk id="3" creationId="{680BD48E-710F-D193-C755-79D789449639}"/>
          </ac:spMkLst>
        </pc:spChg>
        <pc:spChg chg="add mod">
          <ac:chgData name="Ashwitha Reddy" userId="1d34a0ed1e5910e4" providerId="LiveId" clId="{FB925A25-FF30-4B92-888F-9E6898D56B09}" dt="2022-06-04T04:09:51.329" v="44" actId="1076"/>
          <ac:spMkLst>
            <pc:docMk/>
            <pc:sldMk cId="2797179691" sldId="299"/>
            <ac:spMk id="6" creationId="{7730A118-B266-7E92-4108-4C31CC26E23C}"/>
          </ac:spMkLst>
        </pc:spChg>
        <pc:picChg chg="mod modCrop">
          <ac:chgData name="Ashwitha Reddy" userId="1d34a0ed1e5910e4" providerId="LiveId" clId="{FB925A25-FF30-4B92-888F-9E6898D56B09}" dt="2022-06-04T04:14:24.799" v="152" actId="1076"/>
          <ac:picMkLst>
            <pc:docMk/>
            <pc:sldMk cId="2797179691" sldId="299"/>
            <ac:picMk id="5" creationId="{22EA4B08-2ECC-7955-C1B6-ECD3CACF4579}"/>
          </ac:picMkLst>
        </pc:picChg>
      </pc:sldChg>
      <pc:sldChg chg="addSp modSp mod">
        <pc:chgData name="Ashwitha Reddy" userId="1d34a0ed1e5910e4" providerId="LiveId" clId="{FB925A25-FF30-4B92-888F-9E6898D56B09}" dt="2022-06-04T04:14:42.244" v="155" actId="1076"/>
        <pc:sldMkLst>
          <pc:docMk/>
          <pc:sldMk cId="2305689524" sldId="300"/>
        </pc:sldMkLst>
        <pc:spChg chg="add mod">
          <ac:chgData name="Ashwitha Reddy" userId="1d34a0ed1e5910e4" providerId="LiveId" clId="{FB925A25-FF30-4B92-888F-9E6898D56B09}" dt="2022-06-04T04:10:14.498" v="53" actId="20577"/>
          <ac:spMkLst>
            <pc:docMk/>
            <pc:sldMk cId="2305689524" sldId="300"/>
            <ac:spMk id="6" creationId="{38EE2056-BC94-8FBA-DCB5-B3D735CE4E08}"/>
          </ac:spMkLst>
        </pc:spChg>
        <pc:picChg chg="mod modCrop">
          <ac:chgData name="Ashwitha Reddy" userId="1d34a0ed1e5910e4" providerId="LiveId" clId="{FB925A25-FF30-4B92-888F-9E6898D56B09}" dt="2022-06-04T04:14:42.244" v="155" actId="1076"/>
          <ac:picMkLst>
            <pc:docMk/>
            <pc:sldMk cId="2305689524" sldId="300"/>
            <ac:picMk id="5" creationId="{E0D1D822-BC8B-3240-91E3-02C871DD13D5}"/>
          </ac:picMkLst>
        </pc:picChg>
      </pc:sldChg>
      <pc:sldChg chg="addSp modSp mod">
        <pc:chgData name="Ashwitha Reddy" userId="1d34a0ed1e5910e4" providerId="LiveId" clId="{FB925A25-FF30-4B92-888F-9E6898D56B09}" dt="2022-06-04T04:15:55.678" v="167" actId="1076"/>
        <pc:sldMkLst>
          <pc:docMk/>
          <pc:sldMk cId="2105352256" sldId="301"/>
        </pc:sldMkLst>
        <pc:spChg chg="add mod">
          <ac:chgData name="Ashwitha Reddy" userId="1d34a0ed1e5910e4" providerId="LiveId" clId="{FB925A25-FF30-4B92-888F-9E6898D56B09}" dt="2022-06-04T04:11:39.472" v="82" actId="20577"/>
          <ac:spMkLst>
            <pc:docMk/>
            <pc:sldMk cId="2105352256" sldId="301"/>
            <ac:spMk id="5" creationId="{ABAC1D12-728A-358F-155E-4AF89BA1FEDB}"/>
          </ac:spMkLst>
        </pc:spChg>
        <pc:picChg chg="mod modCrop">
          <ac:chgData name="Ashwitha Reddy" userId="1d34a0ed1e5910e4" providerId="LiveId" clId="{FB925A25-FF30-4B92-888F-9E6898D56B09}" dt="2022-06-04T04:15:55.678" v="167" actId="1076"/>
          <ac:picMkLst>
            <pc:docMk/>
            <pc:sldMk cId="2105352256" sldId="301"/>
            <ac:picMk id="13" creationId="{6BD75B63-7EED-1D7D-C593-9DE2DD1C3072}"/>
          </ac:picMkLst>
        </pc:picChg>
      </pc:sldChg>
      <pc:sldChg chg="addSp modSp mod">
        <pc:chgData name="Ashwitha Reddy" userId="1d34a0ed1e5910e4" providerId="LiveId" clId="{FB925A25-FF30-4B92-888F-9E6898D56B09}" dt="2022-06-04T04:16:19.234" v="171" actId="1076"/>
        <pc:sldMkLst>
          <pc:docMk/>
          <pc:sldMk cId="2846265299" sldId="302"/>
        </pc:sldMkLst>
        <pc:spChg chg="add mod">
          <ac:chgData name="Ashwitha Reddy" userId="1d34a0ed1e5910e4" providerId="LiveId" clId="{FB925A25-FF30-4B92-888F-9E6898D56B09}" dt="2022-06-04T04:12:26.833" v="134" actId="20577"/>
          <ac:spMkLst>
            <pc:docMk/>
            <pc:sldMk cId="2846265299" sldId="302"/>
            <ac:spMk id="5" creationId="{611BA65A-CF8C-BD77-0326-48AFEF32DBB9}"/>
          </ac:spMkLst>
        </pc:spChg>
        <pc:picChg chg="mod modCrop">
          <ac:chgData name="Ashwitha Reddy" userId="1d34a0ed1e5910e4" providerId="LiveId" clId="{FB925A25-FF30-4B92-888F-9E6898D56B09}" dt="2022-06-04T04:16:19.234" v="171" actId="1076"/>
          <ac:picMkLst>
            <pc:docMk/>
            <pc:sldMk cId="2846265299" sldId="302"/>
            <ac:picMk id="9" creationId="{F1D0825E-463C-696B-528F-9505788BBFFE}"/>
          </ac:picMkLst>
        </pc:picChg>
      </pc:sldChg>
      <pc:sldChg chg="modSp mod">
        <pc:chgData name="Ashwitha Reddy" userId="1d34a0ed1e5910e4" providerId="LiveId" clId="{FB925A25-FF30-4B92-888F-9E6898D56B09}" dt="2022-06-04T04:16:46.533" v="176" actId="1076"/>
        <pc:sldMkLst>
          <pc:docMk/>
          <pc:sldMk cId="120256455" sldId="303"/>
        </pc:sldMkLst>
        <pc:picChg chg="mod modCrop">
          <ac:chgData name="Ashwitha Reddy" userId="1d34a0ed1e5910e4" providerId="LiveId" clId="{FB925A25-FF30-4B92-888F-9E6898D56B09}" dt="2022-06-04T04:16:46.533" v="176" actId="1076"/>
          <ac:picMkLst>
            <pc:docMk/>
            <pc:sldMk cId="120256455" sldId="303"/>
            <ac:picMk id="5" creationId="{56113FBC-148E-21BF-C1D9-1ED2C0E83689}"/>
          </ac:picMkLst>
        </pc:picChg>
      </pc:sldChg>
      <pc:sldChg chg="modSp mod">
        <pc:chgData name="Ashwitha Reddy" userId="1d34a0ed1e5910e4" providerId="LiveId" clId="{FB925A25-FF30-4B92-888F-9E6898D56B09}" dt="2022-06-04T04:17:29.446" v="185" actId="1076"/>
        <pc:sldMkLst>
          <pc:docMk/>
          <pc:sldMk cId="1211349776" sldId="304"/>
        </pc:sldMkLst>
        <pc:picChg chg="mod modCrop">
          <ac:chgData name="Ashwitha Reddy" userId="1d34a0ed1e5910e4" providerId="LiveId" clId="{FB925A25-FF30-4B92-888F-9E6898D56B09}" dt="2022-06-04T04:17:29.446" v="185" actId="1076"/>
          <ac:picMkLst>
            <pc:docMk/>
            <pc:sldMk cId="1211349776" sldId="304"/>
            <ac:picMk id="5" creationId="{D3C65123-844D-3E98-B3EF-AA6A6171EB05}"/>
          </ac:picMkLst>
        </pc:picChg>
      </pc:sldChg>
      <pc:sldChg chg="modSp mod">
        <pc:chgData name="Ashwitha Reddy" userId="1d34a0ed1e5910e4" providerId="LiveId" clId="{FB925A25-FF30-4B92-888F-9E6898D56B09}" dt="2022-06-04T04:17:59.695" v="193" actId="1076"/>
        <pc:sldMkLst>
          <pc:docMk/>
          <pc:sldMk cId="2118911515" sldId="305"/>
        </pc:sldMkLst>
        <pc:picChg chg="mod modCrop">
          <ac:chgData name="Ashwitha Reddy" userId="1d34a0ed1e5910e4" providerId="LiveId" clId="{FB925A25-FF30-4B92-888F-9E6898D56B09}" dt="2022-06-04T04:17:59.695" v="193" actId="1076"/>
          <ac:picMkLst>
            <pc:docMk/>
            <pc:sldMk cId="2118911515" sldId="305"/>
            <ac:picMk id="10" creationId="{9F698F08-A258-A1F5-EFCE-2222A61DC583}"/>
          </ac:picMkLst>
        </pc:picChg>
      </pc:sldChg>
      <pc:sldChg chg="modSp mod">
        <pc:chgData name="Ashwitha Reddy" userId="1d34a0ed1e5910e4" providerId="LiveId" clId="{FB925A25-FF30-4B92-888F-9E6898D56B09}" dt="2022-06-04T04:19:03.115" v="206" actId="1076"/>
        <pc:sldMkLst>
          <pc:docMk/>
          <pc:sldMk cId="542010788" sldId="306"/>
        </pc:sldMkLst>
        <pc:picChg chg="mod modCrop">
          <ac:chgData name="Ashwitha Reddy" userId="1d34a0ed1e5910e4" providerId="LiveId" clId="{FB925A25-FF30-4B92-888F-9E6898D56B09}" dt="2022-06-04T04:19:03.115" v="206" actId="1076"/>
          <ac:picMkLst>
            <pc:docMk/>
            <pc:sldMk cId="542010788" sldId="306"/>
            <ac:picMk id="6" creationId="{610CE06D-4160-CF79-7AE2-A5855A0218CA}"/>
          </ac:picMkLst>
        </pc:picChg>
      </pc:sldChg>
      <pc:sldChg chg="modSp mod">
        <pc:chgData name="Ashwitha Reddy" userId="1d34a0ed1e5910e4" providerId="LiveId" clId="{FB925A25-FF30-4B92-888F-9E6898D56B09}" dt="2022-06-04T04:18:23.747" v="198" actId="1076"/>
        <pc:sldMkLst>
          <pc:docMk/>
          <pc:sldMk cId="3214887378" sldId="307"/>
        </pc:sldMkLst>
        <pc:picChg chg="mod modCrop">
          <ac:chgData name="Ashwitha Reddy" userId="1d34a0ed1e5910e4" providerId="LiveId" clId="{FB925A25-FF30-4B92-888F-9E6898D56B09}" dt="2022-06-04T04:18:23.747" v="198" actId="1076"/>
          <ac:picMkLst>
            <pc:docMk/>
            <pc:sldMk cId="3214887378" sldId="307"/>
            <ac:picMk id="7" creationId="{B2CDCD1B-33C4-6746-77A3-9619295D2B9E}"/>
          </ac:picMkLst>
        </pc:picChg>
      </pc:sldChg>
      <pc:sldChg chg="addSp delSp modSp mod">
        <pc:chgData name="Ashwitha Reddy" userId="1d34a0ed1e5910e4" providerId="LiveId" clId="{FB925A25-FF30-4B92-888F-9E6898D56B09}" dt="2022-06-04T04:23:27.463" v="311" actId="20577"/>
        <pc:sldMkLst>
          <pc:docMk/>
          <pc:sldMk cId="3471382229" sldId="309"/>
        </pc:sldMkLst>
        <pc:spChg chg="add mod">
          <ac:chgData name="Ashwitha Reddy" userId="1d34a0ed1e5910e4" providerId="LiveId" clId="{FB925A25-FF30-4B92-888F-9E6898D56B09}" dt="2022-06-04T04:23:14.415" v="298" actId="20577"/>
          <ac:spMkLst>
            <pc:docMk/>
            <pc:sldMk cId="3471382229" sldId="309"/>
            <ac:spMk id="3" creationId="{5D03792C-D7CF-6D6E-22F5-09DADC9379E3}"/>
          </ac:spMkLst>
        </pc:spChg>
        <pc:spChg chg="add mod">
          <ac:chgData name="Ashwitha Reddy" userId="1d34a0ed1e5910e4" providerId="LiveId" clId="{FB925A25-FF30-4B92-888F-9E6898D56B09}" dt="2022-06-04T04:23:27.463" v="311" actId="20577"/>
          <ac:spMkLst>
            <pc:docMk/>
            <pc:sldMk cId="3471382229" sldId="309"/>
            <ac:spMk id="5" creationId="{00FE8582-82F7-6544-8DD4-64EC26C124E7}"/>
          </ac:spMkLst>
        </pc:spChg>
        <pc:picChg chg="del">
          <ac:chgData name="Ashwitha Reddy" userId="1d34a0ed1e5910e4" providerId="LiveId" clId="{FB925A25-FF30-4B92-888F-9E6898D56B09}" dt="2022-06-04T04:19:12.111" v="207" actId="21"/>
          <ac:picMkLst>
            <pc:docMk/>
            <pc:sldMk cId="3471382229" sldId="309"/>
            <ac:picMk id="11" creationId="{3B815F30-3425-233F-4751-6A8626B7E57D}"/>
          </ac:picMkLst>
        </pc:picChg>
        <pc:picChg chg="mod modCrop">
          <ac:chgData name="Ashwitha Reddy" userId="1d34a0ed1e5910e4" providerId="LiveId" clId="{FB925A25-FF30-4B92-888F-9E6898D56B09}" dt="2022-06-04T04:19:52.375" v="220" actId="14100"/>
          <ac:picMkLst>
            <pc:docMk/>
            <pc:sldMk cId="3471382229" sldId="309"/>
            <ac:picMk id="15" creationId="{51D0FC5E-7D72-D478-D9B9-35D2C6395F6C}"/>
          </ac:picMkLst>
        </pc:picChg>
        <pc:picChg chg="mod modCrop">
          <ac:chgData name="Ashwitha Reddy" userId="1d34a0ed1e5910e4" providerId="LiveId" clId="{FB925A25-FF30-4B92-888F-9E6898D56B09}" dt="2022-06-04T04:19:54.944" v="221" actId="14100"/>
          <ac:picMkLst>
            <pc:docMk/>
            <pc:sldMk cId="3471382229" sldId="309"/>
            <ac:picMk id="17" creationId="{A2FFE9C8-04AB-E939-F8E7-D8E46B24B8F4}"/>
          </ac:picMkLst>
        </pc:picChg>
      </pc:sldChg>
      <pc:sldChg chg="addSp modSp mod">
        <pc:chgData name="Ashwitha Reddy" userId="1d34a0ed1e5910e4" providerId="LiveId" clId="{FB925A25-FF30-4B92-888F-9E6898D56B09}" dt="2022-06-04T04:22:59.726" v="289" actId="20577"/>
        <pc:sldMkLst>
          <pc:docMk/>
          <pc:sldMk cId="2133079517" sldId="310"/>
        </pc:sldMkLst>
        <pc:spChg chg="add mod">
          <ac:chgData name="Ashwitha Reddy" userId="1d34a0ed1e5910e4" providerId="LiveId" clId="{FB925A25-FF30-4B92-888F-9E6898D56B09}" dt="2022-06-04T04:22:59.726" v="289" actId="20577"/>
          <ac:spMkLst>
            <pc:docMk/>
            <pc:sldMk cId="2133079517" sldId="310"/>
            <ac:spMk id="3" creationId="{E061DB9A-51B6-6D67-D5D4-2A56AB3588F1}"/>
          </ac:spMkLst>
        </pc:spChg>
        <pc:spChg chg="add mod">
          <ac:chgData name="Ashwitha Reddy" userId="1d34a0ed1e5910e4" providerId="LiveId" clId="{FB925A25-FF30-4B92-888F-9E6898D56B09}" dt="2022-06-04T04:22:55.446" v="285" actId="20577"/>
          <ac:spMkLst>
            <pc:docMk/>
            <pc:sldMk cId="2133079517" sldId="310"/>
            <ac:spMk id="5" creationId="{86AA4A3C-6F71-187F-E4F6-22D78F31BDAB}"/>
          </ac:spMkLst>
        </pc:spChg>
        <pc:picChg chg="mod modCrop">
          <ac:chgData name="Ashwitha Reddy" userId="1d34a0ed1e5910e4" providerId="LiveId" clId="{FB925A25-FF30-4B92-888F-9E6898D56B09}" dt="2022-06-04T04:20:32.695" v="231" actId="1076"/>
          <ac:picMkLst>
            <pc:docMk/>
            <pc:sldMk cId="2133079517" sldId="310"/>
            <ac:picMk id="15" creationId="{51D0FC5E-7D72-D478-D9B9-35D2C6395F6C}"/>
          </ac:picMkLst>
        </pc:picChg>
        <pc:picChg chg="mod modCrop">
          <ac:chgData name="Ashwitha Reddy" userId="1d34a0ed1e5910e4" providerId="LiveId" clId="{FB925A25-FF30-4B92-888F-9E6898D56B09}" dt="2022-06-04T04:20:34.568" v="232" actId="1076"/>
          <ac:picMkLst>
            <pc:docMk/>
            <pc:sldMk cId="2133079517" sldId="310"/>
            <ac:picMk id="17" creationId="{A2FFE9C8-04AB-E939-F8E7-D8E46B24B8F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939FE9-0B2E-4997-BA24-44FF9669B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0AE1028-7A43-40A3-A2EC-124FFB073D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3D3C9-ED3E-4430-A8CA-03711A676035}" type="datetimeFigureOut">
              <a:rPr lang="en-US" smtClean="0"/>
              <a:t>7/7/2022</a:t>
            </a:fld>
            <a:endParaRPr lang="en-US" dirty="0"/>
          </a:p>
        </p:txBody>
      </p:sp>
      <p:sp>
        <p:nvSpPr>
          <p:cNvPr id="4" name="Footer Placeholder 3">
            <a:extLst>
              <a:ext uri="{FF2B5EF4-FFF2-40B4-BE49-F238E27FC236}">
                <a16:creationId xmlns:a16="http://schemas.microsoft.com/office/drawing/2014/main" id="{8ACACB66-3B0A-415A-9449-9278044DA5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B7EC22-6F70-469D-B720-84BF796C51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4CC5C-2831-4FAC-8076-6410B257E0B7}" type="slidenum">
              <a:rPr lang="en-US" smtClean="0"/>
              <a:t>‹#›</a:t>
            </a:fld>
            <a:endParaRPr lang="en-US" dirty="0"/>
          </a:p>
        </p:txBody>
      </p:sp>
    </p:spTree>
    <p:extLst>
      <p:ext uri="{BB962C8B-B14F-4D97-AF65-F5344CB8AC3E}">
        <p14:creationId xmlns:p14="http://schemas.microsoft.com/office/powerpoint/2010/main" val="950983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67E2B-6215-4DB6-B113-75ACD1123374}" type="datetimeFigureOut">
              <a:rPr lang="en-US" smtClean="0"/>
              <a:t>7/7/2022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8106-034A-47C1-ADA6-0A1F9E0E7474}" type="slidenum">
              <a:rPr lang="en-US" smtClean="0"/>
              <a:t>‹#›</a:t>
            </a:fld>
            <a:endParaRPr lang="en-US" dirty="0"/>
          </a:p>
        </p:txBody>
      </p:sp>
    </p:spTree>
    <p:extLst>
      <p:ext uri="{BB962C8B-B14F-4D97-AF65-F5344CB8AC3E}">
        <p14:creationId xmlns:p14="http://schemas.microsoft.com/office/powerpoint/2010/main" val="28807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a:t>
            </a:fld>
            <a:endParaRPr lang="en-US" dirty="0"/>
          </a:p>
        </p:txBody>
      </p:sp>
    </p:spTree>
    <p:extLst>
      <p:ext uri="{BB962C8B-B14F-4D97-AF65-F5344CB8AC3E}">
        <p14:creationId xmlns:p14="http://schemas.microsoft.com/office/powerpoint/2010/main" val="30958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2</a:t>
            </a:fld>
            <a:endParaRPr lang="en-US" dirty="0"/>
          </a:p>
        </p:txBody>
      </p:sp>
    </p:spTree>
    <p:extLst>
      <p:ext uri="{BB962C8B-B14F-4D97-AF65-F5344CB8AC3E}">
        <p14:creationId xmlns:p14="http://schemas.microsoft.com/office/powerpoint/2010/main" val="332982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5</a:t>
            </a:fld>
            <a:endParaRPr lang="en-US" dirty="0"/>
          </a:p>
        </p:txBody>
      </p:sp>
    </p:spTree>
    <p:extLst>
      <p:ext uri="{BB962C8B-B14F-4D97-AF65-F5344CB8AC3E}">
        <p14:creationId xmlns:p14="http://schemas.microsoft.com/office/powerpoint/2010/main" val="3673068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29</a:t>
            </a:fld>
            <a:endParaRPr lang="en-US" dirty="0"/>
          </a:p>
        </p:txBody>
      </p:sp>
    </p:spTree>
    <p:extLst>
      <p:ext uri="{BB962C8B-B14F-4D97-AF65-F5344CB8AC3E}">
        <p14:creationId xmlns:p14="http://schemas.microsoft.com/office/powerpoint/2010/main" val="49740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7/7/2022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7/7/2022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7/7/2022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7/7/2022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7/7/2022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7/7/2022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7/7/2022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7/7/2022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7/7/2022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7961"/>
            <a:ext cx="12191999" cy="6859300"/>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09630" y="1485824"/>
            <a:ext cx="8361229" cy="2098226"/>
          </a:xfrm>
        </p:spPr>
        <p:txBody>
          <a:bodyPr>
            <a:noAutofit/>
          </a:bodyPr>
          <a:lstStyle/>
          <a:p>
            <a:r>
              <a:rPr lang="en-US" sz="4000" dirty="0">
                <a:solidFill>
                  <a:schemeClr val="bg2"/>
                </a:solidFill>
              </a:rPr>
              <a:t>Predicting Flight Delays with Error Calculation using Machine Learned Classifiers	</a:t>
            </a: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2679906" y="3956279"/>
            <a:ext cx="6831673" cy="2137861"/>
          </a:xfrm>
        </p:spPr>
        <p:txBody>
          <a:bodyPr>
            <a:normAutofit lnSpcReduction="10000"/>
          </a:bodyPr>
          <a:lstStyle/>
          <a:p>
            <a:r>
              <a:rPr lang="en-US" sz="2400" b="1" dirty="0">
                <a:solidFill>
                  <a:schemeClr val="bg1"/>
                </a:solidFill>
                <a:latin typeface="Rockwell" panose="02060603020205020403" pitchFamily="18" charset="0"/>
              </a:rPr>
              <a:t>18BD1A05A3</a:t>
            </a:r>
          </a:p>
          <a:p>
            <a:r>
              <a:rPr lang="en-US" sz="2400" b="1" dirty="0">
                <a:solidFill>
                  <a:schemeClr val="bg1"/>
                </a:solidFill>
                <a:latin typeface="Rockwell" panose="02060603020205020403" pitchFamily="18" charset="0"/>
              </a:rPr>
              <a:t>18BD1A05AA</a:t>
            </a:r>
          </a:p>
          <a:p>
            <a:r>
              <a:rPr lang="en-US" sz="2400" b="1" dirty="0">
                <a:solidFill>
                  <a:schemeClr val="bg1"/>
                </a:solidFill>
                <a:latin typeface="Rockwell" panose="02060603020205020403" pitchFamily="18" charset="0"/>
              </a:rPr>
              <a:t>18BD1A05AG</a:t>
            </a:r>
          </a:p>
          <a:p>
            <a:r>
              <a:rPr lang="en-US" sz="2400" b="1" dirty="0">
                <a:solidFill>
                  <a:schemeClr val="bg1"/>
                </a:solidFill>
                <a:latin typeface="Rockwell" panose="02060603020205020403" pitchFamily="18" charset="0"/>
              </a:rPr>
              <a:t>18BD1A05B9</a:t>
            </a:r>
          </a:p>
          <a:p>
            <a:r>
              <a:rPr lang="en-US" sz="2400" b="1" dirty="0">
                <a:solidFill>
                  <a:schemeClr val="bg1"/>
                </a:solidFill>
                <a:latin typeface="Rockwell" panose="02060603020205020403" pitchFamily="18" charset="0"/>
              </a:rPr>
              <a:t>CSE-F</a:t>
            </a:r>
          </a:p>
          <a:p>
            <a:endParaRPr lang="en-US" dirty="0">
              <a:solidFill>
                <a:schemeClr val="bg2"/>
              </a:solidFill>
            </a:endParaRPr>
          </a:p>
        </p:txBody>
      </p:sp>
    </p:spTree>
    <p:extLst>
      <p:ext uri="{BB962C8B-B14F-4D97-AF65-F5344CB8AC3E}">
        <p14:creationId xmlns:p14="http://schemas.microsoft.com/office/powerpoint/2010/main" val="1546580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A76DA-527A-468A-A84F-2F850D8A6C79}"/>
              </a:ext>
            </a:extLst>
          </p:cNvPr>
          <p:cNvSpPr>
            <a:spLocks noGrp="1"/>
          </p:cNvSpPr>
          <p:nvPr>
            <p:ph type="title"/>
          </p:nvPr>
        </p:nvSpPr>
        <p:spPr>
          <a:xfrm>
            <a:off x="1371600" y="685800"/>
            <a:ext cx="9601200" cy="790662"/>
          </a:xfrm>
        </p:spPr>
        <p:txBody>
          <a:bodyPr>
            <a:normAutofit/>
          </a:bodyPr>
          <a:lstStyle/>
          <a:p>
            <a:pPr algn="ctr"/>
            <a:r>
              <a:rPr lang="en-US" sz="4000" b="1" dirty="0"/>
              <a:t>LITERATURE SURVEY</a:t>
            </a:r>
            <a:endParaRPr lang="en-IN" sz="4000" b="1" dirty="0"/>
          </a:p>
        </p:txBody>
      </p:sp>
      <p:sp>
        <p:nvSpPr>
          <p:cNvPr id="3" name="Content Placeholder 2">
            <a:extLst>
              <a:ext uri="{FF2B5EF4-FFF2-40B4-BE49-F238E27FC236}">
                <a16:creationId xmlns:a16="http://schemas.microsoft.com/office/drawing/2014/main" id="{B4DFD7F0-47AB-4A63-B2C3-211E7AC7732B}"/>
              </a:ext>
            </a:extLst>
          </p:cNvPr>
          <p:cNvSpPr>
            <a:spLocks noGrp="1"/>
          </p:cNvSpPr>
          <p:nvPr>
            <p:ph idx="1"/>
          </p:nvPr>
        </p:nvSpPr>
        <p:spPr>
          <a:xfrm>
            <a:off x="1371600" y="1702964"/>
            <a:ext cx="4785919" cy="1082181"/>
          </a:xfrm>
        </p:spPr>
        <p:txBody>
          <a:bodyPr>
            <a:normAutofit fontScale="92500" lnSpcReduction="10000"/>
          </a:bodyPr>
          <a:lstStyle/>
          <a:p>
            <a:pPr marL="0" indent="0">
              <a:buNone/>
            </a:pPr>
            <a:r>
              <a:rPr lang="en-US" sz="1700" dirty="0">
                <a:latin typeface="Verdana" panose="020B0604030504040204" pitchFamily="34" charset="0"/>
                <a:ea typeface="Verdana" panose="020B0604030504040204" pitchFamily="34" charset="0"/>
              </a:rPr>
              <a:t>3.</a:t>
            </a:r>
            <a:r>
              <a:rPr lang="en-US" sz="1500" dirty="0">
                <a:effectLst/>
                <a:latin typeface="Verdana" panose="020B0604030504040204" pitchFamily="34" charset="0"/>
                <a:ea typeface="Verdana" panose="020B0604030504040204" pitchFamily="34" charset="0"/>
                <a:cs typeface="Times New Roman" panose="02020603050405020304" pitchFamily="18" charset="0"/>
              </a:rPr>
              <a:t> </a:t>
            </a:r>
            <a:r>
              <a:rPr lang="en-US" sz="1700" dirty="0">
                <a:effectLst/>
                <a:latin typeface="Verdana" panose="020B0604030504040204" pitchFamily="34" charset="0"/>
                <a:ea typeface="Verdana" panose="020B0604030504040204" pitchFamily="34" charset="0"/>
                <a:cs typeface="Times New Roman" panose="02020603050405020304" pitchFamily="18" charset="0"/>
              </a:rPr>
              <a:t>Ye, Bojia.</a:t>
            </a:r>
          </a:p>
          <a:p>
            <a:pPr marL="0" indent="0">
              <a:buNone/>
            </a:pPr>
            <a:r>
              <a:rPr lang="en-US" sz="1700" dirty="0">
                <a:effectLst/>
                <a:latin typeface="Verdana" panose="020B0604030504040204" pitchFamily="34" charset="0"/>
                <a:ea typeface="Verdana" panose="020B0604030504040204" pitchFamily="34" charset="0"/>
                <a:cs typeface="Times New Roman" panose="02020603050405020304" pitchFamily="18" charset="0"/>
              </a:rPr>
              <a:t>"A Methodology for Predicting Aggregate Flight Departure Delays in Airports Based on Supervised Learning."</a:t>
            </a:r>
            <a:endParaRPr lang="en-IN" sz="1700" dirty="0">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A9DB85B9-3559-4092-BF1A-56B3B754CCAF}"/>
              </a:ext>
            </a:extLst>
          </p:cNvPr>
          <p:cNvSpPr txBox="1"/>
          <p:nvPr/>
        </p:nvSpPr>
        <p:spPr>
          <a:xfrm>
            <a:off x="6887362" y="1702964"/>
            <a:ext cx="4853030" cy="1354217"/>
          </a:xfrm>
          <a:prstGeom prst="rect">
            <a:avLst/>
          </a:prstGeom>
          <a:noFill/>
        </p:spPr>
        <p:txBody>
          <a:bodyPr wrap="square" rtlCol="0">
            <a:spAutoFit/>
          </a:bodyPr>
          <a:lstStyle/>
          <a:p>
            <a:r>
              <a:rPr lang="en-US" sz="1600" dirty="0">
                <a:effectLst/>
                <a:latin typeface="Verdana" panose="020B0604030504040204" pitchFamily="34" charset="0"/>
                <a:ea typeface="Verdana" panose="020B0604030504040204" pitchFamily="34" charset="0"/>
                <a:cs typeface="Times New Roman" panose="02020603050405020304" pitchFamily="18" charset="0"/>
              </a:rPr>
              <a:t>4. Musaddi , Roshni</a:t>
            </a:r>
            <a:r>
              <a:rPr lang="en-US" sz="1600" dirty="0">
                <a:latin typeface="Verdana" panose="020B0604030504040204" pitchFamily="34" charset="0"/>
                <a:ea typeface="Verdana" panose="020B0604030504040204" pitchFamily="34" charset="0"/>
                <a:cs typeface="Times New Roman" panose="02020603050405020304" pitchFamily="18" charset="0"/>
              </a:rPr>
              <a:t>.</a:t>
            </a:r>
          </a:p>
          <a:p>
            <a:endParaRPr lang="en-US" sz="1600" dirty="0">
              <a:effectLst/>
              <a:latin typeface="Verdana" panose="020B0604030504040204" pitchFamily="34" charset="0"/>
              <a:ea typeface="Verdana" panose="020B0604030504040204" pitchFamily="34" charset="0"/>
              <a:cs typeface="Times New Roman" panose="02020603050405020304" pitchFamily="18" charset="0"/>
            </a:endParaRPr>
          </a:p>
          <a:p>
            <a:r>
              <a:rPr lang="en-US" sz="1600" dirty="0">
                <a:effectLst/>
                <a:latin typeface="Verdana" panose="020B0604030504040204" pitchFamily="34" charset="0"/>
                <a:ea typeface="Verdana" panose="020B0604030504040204" pitchFamily="34" charset="0"/>
                <a:cs typeface="Times New Roman" panose="02020603050405020304" pitchFamily="18" charset="0"/>
              </a:rPr>
              <a:t>"Flight Delay Prediction using Binary Classification." </a:t>
            </a:r>
            <a:endParaRPr lang="en-IN" sz="1600" dirty="0">
              <a:effectLst/>
              <a:latin typeface="Verdana" panose="020B0604030504040204" pitchFamily="34" charset="0"/>
              <a:ea typeface="Verdana" panose="020B0604030504040204" pitchFamily="34" charset="0"/>
              <a:cs typeface="Times New Roman" panose="02020603050405020304" pitchFamily="18" charset="0"/>
            </a:endParaRPr>
          </a:p>
          <a:p>
            <a:endParaRPr lang="en-IN" dirty="0"/>
          </a:p>
        </p:txBody>
      </p:sp>
      <p:sp>
        <p:nvSpPr>
          <p:cNvPr id="8" name="TextBox 7">
            <a:extLst>
              <a:ext uri="{FF2B5EF4-FFF2-40B4-BE49-F238E27FC236}">
                <a16:creationId xmlns:a16="http://schemas.microsoft.com/office/drawing/2014/main" id="{1843ACBD-EE13-4C7A-938C-E446D94A015B}"/>
              </a:ext>
            </a:extLst>
          </p:cNvPr>
          <p:cNvSpPr txBox="1"/>
          <p:nvPr/>
        </p:nvSpPr>
        <p:spPr>
          <a:xfrm>
            <a:off x="1677798" y="3271706"/>
            <a:ext cx="3984771"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Predicting delay among flights using Supervised Learning model built by with local weather characteristics, Airport related aggregate, time, flight-plan and delay.</a:t>
            </a:r>
            <a:endParaRPr lang="en-IN" sz="1400" dirty="0">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C1AEF668-827D-4FD4-A4DE-1AB3467CEAA5}"/>
              </a:ext>
            </a:extLst>
          </p:cNvPr>
          <p:cNvSpPr txBox="1"/>
          <p:nvPr/>
        </p:nvSpPr>
        <p:spPr>
          <a:xfrm>
            <a:off x="6996418" y="3271706"/>
            <a:ext cx="3766657"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This paper proposes Binary Classification for predicting delay in flight take offs. </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We have taken datasets of different airlines from different airports to check which one gets delayed more often. </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The delay can be due to climate conditions or traffic in airspace and airports or any other reason.</a:t>
            </a:r>
            <a:endParaRPr lang="en-IN"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860197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A76DA-527A-468A-A84F-2F850D8A6C79}"/>
              </a:ext>
            </a:extLst>
          </p:cNvPr>
          <p:cNvSpPr>
            <a:spLocks noGrp="1"/>
          </p:cNvSpPr>
          <p:nvPr>
            <p:ph type="title"/>
          </p:nvPr>
        </p:nvSpPr>
        <p:spPr>
          <a:xfrm>
            <a:off x="1371600" y="685800"/>
            <a:ext cx="9601200" cy="790662"/>
          </a:xfrm>
        </p:spPr>
        <p:txBody>
          <a:bodyPr>
            <a:normAutofit/>
          </a:bodyPr>
          <a:lstStyle/>
          <a:p>
            <a:pPr algn="ctr"/>
            <a:r>
              <a:rPr lang="en-US" sz="4000" b="1" dirty="0"/>
              <a:t>LITERATURE SURVEY</a:t>
            </a:r>
            <a:endParaRPr lang="en-IN" sz="4000" b="1" dirty="0"/>
          </a:p>
        </p:txBody>
      </p:sp>
      <p:sp>
        <p:nvSpPr>
          <p:cNvPr id="3" name="Content Placeholder 2">
            <a:extLst>
              <a:ext uri="{FF2B5EF4-FFF2-40B4-BE49-F238E27FC236}">
                <a16:creationId xmlns:a16="http://schemas.microsoft.com/office/drawing/2014/main" id="{B4DFD7F0-47AB-4A63-B2C3-211E7AC7732B}"/>
              </a:ext>
            </a:extLst>
          </p:cNvPr>
          <p:cNvSpPr>
            <a:spLocks noGrp="1"/>
          </p:cNvSpPr>
          <p:nvPr>
            <p:ph idx="1"/>
          </p:nvPr>
        </p:nvSpPr>
        <p:spPr>
          <a:xfrm>
            <a:off x="1371600" y="1702964"/>
            <a:ext cx="4785919" cy="1082181"/>
          </a:xfrm>
        </p:spPr>
        <p:txBody>
          <a:bodyPr>
            <a:noAutofit/>
          </a:bodyPr>
          <a:lstStyle/>
          <a:p>
            <a:pPr marL="0" indent="0">
              <a:buNone/>
            </a:pPr>
            <a:r>
              <a:rPr lang="en-US" sz="1600" dirty="0">
                <a:latin typeface="Verdana" panose="020B0604030504040204" pitchFamily="34" charset="0"/>
                <a:ea typeface="Verdana" panose="020B0604030504040204" pitchFamily="34" charset="0"/>
              </a:rPr>
              <a:t>5.</a:t>
            </a:r>
            <a:r>
              <a:rPr lang="en-US" sz="1600" dirty="0">
                <a:effectLst/>
                <a:latin typeface="Verdana" panose="020B0604030504040204" pitchFamily="34" charset="0"/>
                <a:ea typeface="Verdana" panose="020B0604030504040204" pitchFamily="34" charset="0"/>
                <a:cs typeface="Times New Roman" panose="02020603050405020304" pitchFamily="18" charset="0"/>
              </a:rPr>
              <a:t> </a:t>
            </a:r>
            <a:r>
              <a:rPr lang="en-US" sz="1600" dirty="0">
                <a:effectLst/>
                <a:latin typeface="Verdana" panose="020B0604030504040204" pitchFamily="34" charset="0"/>
                <a:ea typeface="Calibri" panose="020F0502020204030204" pitchFamily="34" charset="0"/>
                <a:cs typeface="Times New Roman" panose="02020603050405020304" pitchFamily="18" charset="0"/>
              </a:rPr>
              <a:t>Khanmohammadi, Sina, Salih Tutun, and Yunus Kucuk . </a:t>
            </a:r>
          </a:p>
          <a:p>
            <a:pPr marL="0" indent="0">
              <a:buNone/>
            </a:pPr>
            <a:r>
              <a:rPr lang="en-US" sz="1600" dirty="0">
                <a:effectLst/>
                <a:latin typeface="Verdana" panose="020B0604030504040204" pitchFamily="34" charset="0"/>
                <a:ea typeface="Calibri" panose="020F0502020204030204" pitchFamily="34" charset="0"/>
                <a:cs typeface="Times New Roman" panose="02020603050405020304" pitchFamily="18" charset="0"/>
              </a:rPr>
              <a:t>"A new multilevel input layer artificial neural network for predicting flight delays at JFK airport." </a:t>
            </a:r>
            <a:endParaRPr lang="en-IN" sz="1600" dirty="0">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A9DB85B9-3559-4092-BF1A-56B3B754CCAF}"/>
              </a:ext>
            </a:extLst>
          </p:cNvPr>
          <p:cNvSpPr txBox="1"/>
          <p:nvPr/>
        </p:nvSpPr>
        <p:spPr>
          <a:xfrm>
            <a:off x="6870584" y="1702964"/>
            <a:ext cx="4853030" cy="1077218"/>
          </a:xfrm>
          <a:prstGeom prst="rect">
            <a:avLst/>
          </a:prstGeom>
          <a:noFill/>
        </p:spPr>
        <p:txBody>
          <a:bodyPr wrap="square" rtlCol="0">
            <a:spAutoFit/>
          </a:bodyPr>
          <a:lstStyle/>
          <a:p>
            <a:r>
              <a:rPr lang="en-US" sz="1600" dirty="0">
                <a:latin typeface="Verdana" panose="020B0604030504040204" pitchFamily="34" charset="0"/>
                <a:ea typeface="Verdana" panose="020B0604030504040204" pitchFamily="34" charset="0"/>
              </a:rPr>
              <a:t>6.</a:t>
            </a:r>
            <a:r>
              <a:rPr lang="en-US" sz="1600" dirty="0">
                <a:effectLst/>
                <a:latin typeface="Verdana" panose="020B0604030504040204" pitchFamily="34" charset="0"/>
                <a:ea typeface="Verdana" panose="020B0604030504040204" pitchFamily="34" charset="0"/>
                <a:cs typeface="Times New Roman" panose="02020603050405020304" pitchFamily="18" charset="0"/>
              </a:rPr>
              <a:t> Ding, Yi. </a:t>
            </a:r>
          </a:p>
          <a:p>
            <a:endParaRPr lang="en-US" sz="1600" dirty="0">
              <a:latin typeface="Verdana" panose="020B0604030504040204" pitchFamily="34" charset="0"/>
              <a:ea typeface="Verdana" panose="020B0604030504040204" pitchFamily="34" charset="0"/>
              <a:cs typeface="Times New Roman" panose="02020603050405020304" pitchFamily="18" charset="0"/>
            </a:endParaRPr>
          </a:p>
          <a:p>
            <a:r>
              <a:rPr lang="en-US" sz="1600" dirty="0">
                <a:effectLst/>
                <a:latin typeface="Verdana" panose="020B0604030504040204" pitchFamily="34" charset="0"/>
                <a:ea typeface="Verdana" panose="020B0604030504040204" pitchFamily="34" charset="0"/>
                <a:cs typeface="Times New Roman" panose="02020603050405020304" pitchFamily="18" charset="0"/>
              </a:rPr>
              <a:t>"Predicting flight delay based on multiple linear regression."</a:t>
            </a:r>
            <a:endParaRPr lang="en-IN" sz="1600" dirty="0">
              <a:latin typeface="Verdana" panose="020B0604030504040204" pitchFamily="34" charset="0"/>
              <a:ea typeface="Verdana" panose="020B0604030504040204" pitchFamily="34" charset="0"/>
            </a:endParaRPr>
          </a:p>
        </p:txBody>
      </p:sp>
      <p:sp>
        <p:nvSpPr>
          <p:cNvPr id="8" name="TextBox 7">
            <a:extLst>
              <a:ext uri="{FF2B5EF4-FFF2-40B4-BE49-F238E27FC236}">
                <a16:creationId xmlns:a16="http://schemas.microsoft.com/office/drawing/2014/main" id="{1843ACBD-EE13-4C7A-938C-E446D94A015B}"/>
              </a:ext>
            </a:extLst>
          </p:cNvPr>
          <p:cNvSpPr txBox="1"/>
          <p:nvPr/>
        </p:nvSpPr>
        <p:spPr>
          <a:xfrm>
            <a:off x="1677798" y="3271706"/>
            <a:ext cx="3984771"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A  new  ANN  structure  (DMP-ANN)  is  introduced  which  is  suitable  for  prediction  of  defects  such  as  delays  in  operations.  </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This  structure  is  appropriate  for  problems  with  nominal  variables,  where  traditional  ANN  models  have  difficulties.</a:t>
            </a:r>
            <a:endParaRPr lang="en-IN" sz="1400" dirty="0">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C1AEF668-827D-4FD4-A4DE-1AB3467CEAA5}"/>
              </a:ext>
            </a:extLst>
          </p:cNvPr>
          <p:cNvSpPr txBox="1"/>
          <p:nvPr/>
        </p:nvSpPr>
        <p:spPr>
          <a:xfrm>
            <a:off x="6996418" y="3271706"/>
            <a:ext cx="3766657"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t>This paper considered the problem of predicting flight arrival delay and presented a prediction results.</a:t>
            </a:r>
          </a:p>
          <a:p>
            <a:pPr marL="285750" indent="-285750">
              <a:buFont typeface="Arial" panose="020B0604020202020204" pitchFamily="34" charset="0"/>
              <a:buChar char="•"/>
            </a:pPr>
            <a:r>
              <a:rPr lang="en-US" sz="1600" dirty="0"/>
              <a:t>The problem was treated as both a regression and an ordinal classification task and a suitable approach, based on the multiple linear regression model, was used to predict the delay.</a:t>
            </a:r>
            <a:endParaRPr lang="en-IN" sz="16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551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A76DA-527A-468A-A84F-2F850D8A6C79}"/>
              </a:ext>
            </a:extLst>
          </p:cNvPr>
          <p:cNvSpPr>
            <a:spLocks noGrp="1"/>
          </p:cNvSpPr>
          <p:nvPr>
            <p:ph type="title"/>
          </p:nvPr>
        </p:nvSpPr>
        <p:spPr>
          <a:xfrm>
            <a:off x="1371600" y="685800"/>
            <a:ext cx="9601200" cy="790662"/>
          </a:xfrm>
        </p:spPr>
        <p:txBody>
          <a:bodyPr>
            <a:normAutofit/>
          </a:bodyPr>
          <a:lstStyle/>
          <a:p>
            <a:pPr algn="ctr"/>
            <a:r>
              <a:rPr lang="en-US" sz="4000" b="1" dirty="0"/>
              <a:t>LITERATURE SURVEY</a:t>
            </a:r>
            <a:endParaRPr lang="en-IN" sz="4000" b="1" dirty="0"/>
          </a:p>
        </p:txBody>
      </p:sp>
      <p:sp>
        <p:nvSpPr>
          <p:cNvPr id="3" name="Content Placeholder 2">
            <a:extLst>
              <a:ext uri="{FF2B5EF4-FFF2-40B4-BE49-F238E27FC236}">
                <a16:creationId xmlns:a16="http://schemas.microsoft.com/office/drawing/2014/main" id="{B4DFD7F0-47AB-4A63-B2C3-211E7AC7732B}"/>
              </a:ext>
            </a:extLst>
          </p:cNvPr>
          <p:cNvSpPr>
            <a:spLocks noGrp="1"/>
          </p:cNvSpPr>
          <p:nvPr>
            <p:ph idx="1"/>
          </p:nvPr>
        </p:nvSpPr>
        <p:spPr>
          <a:xfrm>
            <a:off x="1371600" y="1702964"/>
            <a:ext cx="4785919" cy="1082181"/>
          </a:xfrm>
        </p:spPr>
        <p:txBody>
          <a:bodyPr>
            <a:normAutofit/>
          </a:bodyPr>
          <a:lstStyle/>
          <a:p>
            <a:pPr marL="0" indent="0">
              <a:buNone/>
            </a:pPr>
            <a:r>
              <a:rPr lang="en-US" sz="1600" dirty="0">
                <a:latin typeface="Verdana" panose="020B0604030504040204" pitchFamily="34" charset="0"/>
                <a:ea typeface="Verdana" panose="020B0604030504040204" pitchFamily="34" charset="0"/>
              </a:rPr>
              <a:t>7.</a:t>
            </a:r>
            <a:r>
              <a:rPr lang="en-US" sz="1600" dirty="0">
                <a:effectLst/>
                <a:latin typeface="Verdana" panose="020B0604030504040204" pitchFamily="34" charset="0"/>
                <a:ea typeface="Verdana" panose="020B0604030504040204" pitchFamily="34" charset="0"/>
                <a:cs typeface="Times New Roman" panose="02020603050405020304" pitchFamily="18" charset="0"/>
              </a:rPr>
              <a:t> Kalliguddi, Anish M., and Aera K. Leboulluec. </a:t>
            </a:r>
          </a:p>
          <a:p>
            <a:pPr marL="0" indent="0">
              <a:buNone/>
            </a:pPr>
            <a:r>
              <a:rPr lang="en-US" sz="1600" dirty="0">
                <a:effectLst/>
                <a:latin typeface="Verdana" panose="020B0604030504040204" pitchFamily="34" charset="0"/>
                <a:ea typeface="Verdana" panose="020B0604030504040204" pitchFamily="34" charset="0"/>
                <a:cs typeface="Times New Roman" panose="02020603050405020304" pitchFamily="18" charset="0"/>
              </a:rPr>
              <a:t>"Predictive modeling of aircraft flight delay."</a:t>
            </a:r>
            <a:endParaRPr lang="en-IN" sz="1600" dirty="0">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A9DB85B9-3559-4092-BF1A-56B3B754CCAF}"/>
              </a:ext>
            </a:extLst>
          </p:cNvPr>
          <p:cNvSpPr txBox="1"/>
          <p:nvPr/>
        </p:nvSpPr>
        <p:spPr>
          <a:xfrm>
            <a:off x="6887362" y="1702964"/>
            <a:ext cx="4853030" cy="1077218"/>
          </a:xfrm>
          <a:prstGeom prst="rect">
            <a:avLst/>
          </a:prstGeom>
          <a:noFill/>
        </p:spPr>
        <p:txBody>
          <a:bodyPr wrap="square" rtlCol="0">
            <a:spAutoFit/>
          </a:bodyPr>
          <a:lstStyle/>
          <a:p>
            <a:r>
              <a:rPr lang="en-US" sz="1600" dirty="0">
                <a:latin typeface="Verdana" panose="020B0604030504040204" pitchFamily="34" charset="0"/>
                <a:ea typeface="Verdana" panose="020B0604030504040204" pitchFamily="34" charset="0"/>
              </a:rPr>
              <a:t>8.</a:t>
            </a:r>
            <a:r>
              <a:rPr lang="en-IN" sz="1600" dirty="0">
                <a:latin typeface="Verdana" panose="020B0604030504040204" pitchFamily="34" charset="0"/>
                <a:ea typeface="Verdana" panose="020B0604030504040204" pitchFamily="34" charset="0"/>
              </a:rPr>
              <a:t> “Airline Delay Prediction using Machine Learning Techniques. “</a:t>
            </a:r>
          </a:p>
          <a:p>
            <a:r>
              <a:rPr lang="en-IN" sz="1600" dirty="0">
                <a:latin typeface="Verdana" panose="020B0604030504040204" pitchFamily="34" charset="0"/>
                <a:ea typeface="Verdana" panose="020B0604030504040204" pitchFamily="34" charset="0"/>
              </a:rPr>
              <a:t>Devansh Shah, Ayushi Lodaria, Danish Jain, Lynette D’Mello </a:t>
            </a:r>
          </a:p>
        </p:txBody>
      </p:sp>
      <p:sp>
        <p:nvSpPr>
          <p:cNvPr id="8" name="TextBox 7">
            <a:extLst>
              <a:ext uri="{FF2B5EF4-FFF2-40B4-BE49-F238E27FC236}">
                <a16:creationId xmlns:a16="http://schemas.microsoft.com/office/drawing/2014/main" id="{1843ACBD-EE13-4C7A-938C-E446D94A015B}"/>
              </a:ext>
            </a:extLst>
          </p:cNvPr>
          <p:cNvSpPr txBox="1"/>
          <p:nvPr/>
        </p:nvSpPr>
        <p:spPr>
          <a:xfrm>
            <a:off x="1677798" y="3271706"/>
            <a:ext cx="3984771"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This study is devoted to develop a predictive model to forecast flight delays.</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Models based on multiple linear regression, decision trees and random forest algorithms are created and tested in R-studio software concluding that Random forest model outperforms other two models based on the evaluation criteria.</a:t>
            </a:r>
            <a:endParaRPr lang="en-IN" sz="1400" dirty="0">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C1AEF668-827D-4FD4-A4DE-1AB3467CEAA5}"/>
              </a:ext>
            </a:extLst>
          </p:cNvPr>
          <p:cNvSpPr txBox="1"/>
          <p:nvPr/>
        </p:nvSpPr>
        <p:spPr>
          <a:xfrm>
            <a:off x="6996418" y="3271706"/>
            <a:ext cx="3766657" cy="2462213"/>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This study shows that machine learning algorithms can be efficaciously used to predict flight delays.</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The purpose of doing the above classification and analysis, is to gauge the delay not only to suffice the various purposes of mankind, but also analyze factors affecting delay such as „WeatherDelay‟, „NASDelay‟.</a:t>
            </a:r>
            <a:endParaRPr lang="en-IN"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261517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D558-B816-85C1-59BF-9FA2E5993ABA}"/>
              </a:ext>
            </a:extLst>
          </p:cNvPr>
          <p:cNvSpPr>
            <a:spLocks noGrp="1"/>
          </p:cNvSpPr>
          <p:nvPr>
            <p:ph type="title"/>
          </p:nvPr>
        </p:nvSpPr>
        <p:spPr>
          <a:xfrm>
            <a:off x="1371600" y="685800"/>
            <a:ext cx="9601200" cy="721581"/>
          </a:xfrm>
        </p:spPr>
        <p:txBody>
          <a:bodyPr>
            <a:normAutofit/>
          </a:bodyPr>
          <a:lstStyle/>
          <a:p>
            <a:pPr algn="ctr"/>
            <a:r>
              <a:rPr lang="en-IN" sz="4000" b="1" dirty="0"/>
              <a:t>IMPLEMENTATION</a:t>
            </a:r>
          </a:p>
        </p:txBody>
      </p:sp>
      <p:pic>
        <p:nvPicPr>
          <p:cNvPr id="5" name="Content Placeholder 4">
            <a:extLst>
              <a:ext uri="{FF2B5EF4-FFF2-40B4-BE49-F238E27FC236}">
                <a16:creationId xmlns:a16="http://schemas.microsoft.com/office/drawing/2014/main" id="{E8190536-3F6C-13A1-A2F0-78F0FB2DCAA8}"/>
              </a:ext>
            </a:extLst>
          </p:cNvPr>
          <p:cNvPicPr>
            <a:picLocks noGrp="1" noChangeAspect="1"/>
          </p:cNvPicPr>
          <p:nvPr>
            <p:ph idx="1"/>
          </p:nvPr>
        </p:nvPicPr>
        <p:blipFill rotWithShape="1">
          <a:blip r:embed="rId2"/>
          <a:srcRect t="14672" b="5446"/>
          <a:stretch/>
        </p:blipFill>
        <p:spPr>
          <a:xfrm>
            <a:off x="1575326" y="2198136"/>
            <a:ext cx="9193747" cy="4131103"/>
          </a:xfrm>
        </p:spPr>
      </p:pic>
      <p:sp>
        <p:nvSpPr>
          <p:cNvPr id="3" name="TextBox 2">
            <a:extLst>
              <a:ext uri="{FF2B5EF4-FFF2-40B4-BE49-F238E27FC236}">
                <a16:creationId xmlns:a16="http://schemas.microsoft.com/office/drawing/2014/main" id="{AEF3EB0D-1C6F-2FE0-8152-785C0A832EB5}"/>
              </a:ext>
            </a:extLst>
          </p:cNvPr>
          <p:cNvSpPr txBox="1"/>
          <p:nvPr/>
        </p:nvSpPr>
        <p:spPr>
          <a:xfrm flipH="1">
            <a:off x="2132189" y="1476462"/>
            <a:ext cx="3574551" cy="369332"/>
          </a:xfrm>
          <a:prstGeom prst="rect">
            <a:avLst/>
          </a:prstGeom>
          <a:noFill/>
        </p:spPr>
        <p:txBody>
          <a:bodyPr wrap="square" rtlCol="0">
            <a:spAutoFit/>
          </a:bodyPr>
          <a:lstStyle/>
          <a:p>
            <a:r>
              <a:rPr lang="en-IN" dirty="0"/>
              <a:t>Home page</a:t>
            </a:r>
          </a:p>
        </p:txBody>
      </p:sp>
    </p:spTree>
    <p:extLst>
      <p:ext uri="{BB962C8B-B14F-4D97-AF65-F5344CB8AC3E}">
        <p14:creationId xmlns:p14="http://schemas.microsoft.com/office/powerpoint/2010/main" val="2603553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D558-B816-85C1-59BF-9FA2E5993ABA}"/>
              </a:ext>
            </a:extLst>
          </p:cNvPr>
          <p:cNvSpPr>
            <a:spLocks noGrp="1"/>
          </p:cNvSpPr>
          <p:nvPr>
            <p:ph type="title"/>
          </p:nvPr>
        </p:nvSpPr>
        <p:spPr>
          <a:xfrm>
            <a:off x="1371600" y="685800"/>
            <a:ext cx="9601200" cy="721581"/>
          </a:xfrm>
        </p:spPr>
        <p:txBody>
          <a:bodyPr>
            <a:normAutofit/>
          </a:bodyPr>
          <a:lstStyle/>
          <a:p>
            <a:pPr algn="ctr"/>
            <a:r>
              <a:rPr lang="en-IN" sz="4000" b="1" dirty="0"/>
              <a:t>IMPLEMENTATION</a:t>
            </a:r>
          </a:p>
        </p:txBody>
      </p:sp>
      <p:pic>
        <p:nvPicPr>
          <p:cNvPr id="5" name="Content Placeholder 4">
            <a:extLst>
              <a:ext uri="{FF2B5EF4-FFF2-40B4-BE49-F238E27FC236}">
                <a16:creationId xmlns:a16="http://schemas.microsoft.com/office/drawing/2014/main" id="{2019BA2D-5799-1FB2-E864-CC461AC5C4C6}"/>
              </a:ext>
            </a:extLst>
          </p:cNvPr>
          <p:cNvPicPr>
            <a:picLocks noGrp="1" noChangeAspect="1"/>
          </p:cNvPicPr>
          <p:nvPr>
            <p:ph idx="1"/>
          </p:nvPr>
        </p:nvPicPr>
        <p:blipFill rotWithShape="1">
          <a:blip r:embed="rId2"/>
          <a:srcRect t="15028" b="5980"/>
          <a:stretch/>
        </p:blipFill>
        <p:spPr>
          <a:xfrm>
            <a:off x="1608896" y="2250219"/>
            <a:ext cx="9126608" cy="4055165"/>
          </a:xfrm>
        </p:spPr>
      </p:pic>
      <p:sp>
        <p:nvSpPr>
          <p:cNvPr id="4" name="TextBox 3">
            <a:extLst>
              <a:ext uri="{FF2B5EF4-FFF2-40B4-BE49-F238E27FC236}">
                <a16:creationId xmlns:a16="http://schemas.microsoft.com/office/drawing/2014/main" id="{6B23A57A-315E-2C42-EA87-714892EBD96B}"/>
              </a:ext>
            </a:extLst>
          </p:cNvPr>
          <p:cNvSpPr txBox="1"/>
          <p:nvPr/>
        </p:nvSpPr>
        <p:spPr>
          <a:xfrm>
            <a:off x="2162670" y="1391812"/>
            <a:ext cx="3933330" cy="369332"/>
          </a:xfrm>
          <a:prstGeom prst="rect">
            <a:avLst/>
          </a:prstGeom>
          <a:noFill/>
        </p:spPr>
        <p:txBody>
          <a:bodyPr wrap="square" rtlCol="0">
            <a:spAutoFit/>
          </a:bodyPr>
          <a:lstStyle/>
          <a:p>
            <a:r>
              <a:rPr lang="en-IN" dirty="0"/>
              <a:t>Prediction for Customers</a:t>
            </a:r>
          </a:p>
        </p:txBody>
      </p:sp>
    </p:spTree>
    <p:extLst>
      <p:ext uri="{BB962C8B-B14F-4D97-AF65-F5344CB8AC3E}">
        <p14:creationId xmlns:p14="http://schemas.microsoft.com/office/powerpoint/2010/main" val="2443143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D558-B816-85C1-59BF-9FA2E5993ABA}"/>
              </a:ext>
            </a:extLst>
          </p:cNvPr>
          <p:cNvSpPr>
            <a:spLocks noGrp="1"/>
          </p:cNvSpPr>
          <p:nvPr>
            <p:ph type="title"/>
          </p:nvPr>
        </p:nvSpPr>
        <p:spPr>
          <a:xfrm>
            <a:off x="1371600" y="685800"/>
            <a:ext cx="9601200" cy="721581"/>
          </a:xfrm>
        </p:spPr>
        <p:txBody>
          <a:bodyPr>
            <a:normAutofit/>
          </a:bodyPr>
          <a:lstStyle/>
          <a:p>
            <a:pPr algn="ctr"/>
            <a:r>
              <a:rPr lang="en-IN" sz="4000" b="1" dirty="0"/>
              <a:t>IMPLEMENTATION</a:t>
            </a:r>
          </a:p>
        </p:txBody>
      </p:sp>
      <p:pic>
        <p:nvPicPr>
          <p:cNvPr id="5" name="Content Placeholder 4">
            <a:extLst>
              <a:ext uri="{FF2B5EF4-FFF2-40B4-BE49-F238E27FC236}">
                <a16:creationId xmlns:a16="http://schemas.microsoft.com/office/drawing/2014/main" id="{22EA4B08-2ECC-7955-C1B6-ECD3CACF4579}"/>
              </a:ext>
            </a:extLst>
          </p:cNvPr>
          <p:cNvPicPr>
            <a:picLocks noGrp="1" noChangeAspect="1"/>
          </p:cNvPicPr>
          <p:nvPr>
            <p:ph idx="1"/>
          </p:nvPr>
        </p:nvPicPr>
        <p:blipFill rotWithShape="1">
          <a:blip r:embed="rId2"/>
          <a:srcRect t="14670" b="6726"/>
          <a:stretch/>
        </p:blipFill>
        <p:spPr>
          <a:xfrm>
            <a:off x="1468624" y="2250951"/>
            <a:ext cx="9407152" cy="4159375"/>
          </a:xfrm>
        </p:spPr>
      </p:pic>
      <p:sp>
        <p:nvSpPr>
          <p:cNvPr id="6" name="TextBox 5">
            <a:extLst>
              <a:ext uri="{FF2B5EF4-FFF2-40B4-BE49-F238E27FC236}">
                <a16:creationId xmlns:a16="http://schemas.microsoft.com/office/drawing/2014/main" id="{7730A118-B266-7E92-4108-4C31CC26E23C}"/>
              </a:ext>
            </a:extLst>
          </p:cNvPr>
          <p:cNvSpPr txBox="1"/>
          <p:nvPr/>
        </p:nvSpPr>
        <p:spPr>
          <a:xfrm>
            <a:off x="2136827" y="1644500"/>
            <a:ext cx="6094674" cy="369332"/>
          </a:xfrm>
          <a:prstGeom prst="rect">
            <a:avLst/>
          </a:prstGeom>
          <a:noFill/>
        </p:spPr>
        <p:txBody>
          <a:bodyPr wrap="square">
            <a:spAutoFit/>
          </a:bodyPr>
          <a:lstStyle/>
          <a:p>
            <a:r>
              <a:rPr lang="en-IN" dirty="0"/>
              <a:t>Prediction for Customers- Delayed</a:t>
            </a:r>
          </a:p>
        </p:txBody>
      </p:sp>
    </p:spTree>
    <p:extLst>
      <p:ext uri="{BB962C8B-B14F-4D97-AF65-F5344CB8AC3E}">
        <p14:creationId xmlns:p14="http://schemas.microsoft.com/office/powerpoint/2010/main" val="2797179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D558-B816-85C1-59BF-9FA2E5993ABA}"/>
              </a:ext>
            </a:extLst>
          </p:cNvPr>
          <p:cNvSpPr>
            <a:spLocks noGrp="1"/>
          </p:cNvSpPr>
          <p:nvPr>
            <p:ph type="title"/>
          </p:nvPr>
        </p:nvSpPr>
        <p:spPr>
          <a:xfrm>
            <a:off x="1371600" y="685800"/>
            <a:ext cx="9601200" cy="721581"/>
          </a:xfrm>
        </p:spPr>
        <p:txBody>
          <a:bodyPr>
            <a:normAutofit/>
          </a:bodyPr>
          <a:lstStyle/>
          <a:p>
            <a:pPr algn="ctr"/>
            <a:r>
              <a:rPr lang="en-IN" sz="4000" b="1" dirty="0"/>
              <a:t>IMPLEMENTATION</a:t>
            </a:r>
          </a:p>
        </p:txBody>
      </p:sp>
      <p:pic>
        <p:nvPicPr>
          <p:cNvPr id="5" name="Content Placeholder 4">
            <a:extLst>
              <a:ext uri="{FF2B5EF4-FFF2-40B4-BE49-F238E27FC236}">
                <a16:creationId xmlns:a16="http://schemas.microsoft.com/office/drawing/2014/main" id="{E0D1D822-BC8B-3240-91E3-02C871DD13D5}"/>
              </a:ext>
            </a:extLst>
          </p:cNvPr>
          <p:cNvPicPr>
            <a:picLocks noGrp="1" noChangeAspect="1"/>
          </p:cNvPicPr>
          <p:nvPr>
            <p:ph idx="1"/>
          </p:nvPr>
        </p:nvPicPr>
        <p:blipFill rotWithShape="1">
          <a:blip r:embed="rId2"/>
          <a:srcRect t="14533" b="6222"/>
          <a:stretch/>
        </p:blipFill>
        <p:spPr>
          <a:xfrm>
            <a:off x="1437721" y="2200275"/>
            <a:ext cx="9316557" cy="4152900"/>
          </a:xfrm>
        </p:spPr>
      </p:pic>
      <p:sp>
        <p:nvSpPr>
          <p:cNvPr id="6" name="TextBox 5">
            <a:extLst>
              <a:ext uri="{FF2B5EF4-FFF2-40B4-BE49-F238E27FC236}">
                <a16:creationId xmlns:a16="http://schemas.microsoft.com/office/drawing/2014/main" id="{38EE2056-BC94-8FBA-DCB5-B3D735CE4E08}"/>
              </a:ext>
            </a:extLst>
          </p:cNvPr>
          <p:cNvSpPr txBox="1"/>
          <p:nvPr/>
        </p:nvSpPr>
        <p:spPr>
          <a:xfrm>
            <a:off x="2208389" y="1409571"/>
            <a:ext cx="6094674" cy="369332"/>
          </a:xfrm>
          <a:prstGeom prst="rect">
            <a:avLst/>
          </a:prstGeom>
          <a:noFill/>
        </p:spPr>
        <p:txBody>
          <a:bodyPr wrap="square">
            <a:spAutoFit/>
          </a:bodyPr>
          <a:lstStyle/>
          <a:p>
            <a:r>
              <a:rPr lang="en-IN" dirty="0"/>
              <a:t>Prediction for Customers- Not delayed</a:t>
            </a:r>
          </a:p>
        </p:txBody>
      </p:sp>
    </p:spTree>
    <p:extLst>
      <p:ext uri="{BB962C8B-B14F-4D97-AF65-F5344CB8AC3E}">
        <p14:creationId xmlns:p14="http://schemas.microsoft.com/office/powerpoint/2010/main" val="2305689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D558-B816-85C1-59BF-9FA2E5993ABA}"/>
              </a:ext>
            </a:extLst>
          </p:cNvPr>
          <p:cNvSpPr>
            <a:spLocks noGrp="1"/>
          </p:cNvSpPr>
          <p:nvPr>
            <p:ph type="title"/>
          </p:nvPr>
        </p:nvSpPr>
        <p:spPr>
          <a:xfrm>
            <a:off x="1371600" y="685800"/>
            <a:ext cx="9601200" cy="721581"/>
          </a:xfrm>
        </p:spPr>
        <p:txBody>
          <a:bodyPr>
            <a:normAutofit/>
          </a:bodyPr>
          <a:lstStyle/>
          <a:p>
            <a:pPr algn="ctr"/>
            <a:r>
              <a:rPr lang="en-IN" sz="4000" b="1" dirty="0"/>
              <a:t>IMPLEMENTATION</a:t>
            </a:r>
          </a:p>
        </p:txBody>
      </p:sp>
      <p:pic>
        <p:nvPicPr>
          <p:cNvPr id="7" name="Content Placeholder 6">
            <a:extLst>
              <a:ext uri="{FF2B5EF4-FFF2-40B4-BE49-F238E27FC236}">
                <a16:creationId xmlns:a16="http://schemas.microsoft.com/office/drawing/2014/main" id="{76FFC2C7-BA9B-199A-D64F-4746B51465DA}"/>
              </a:ext>
            </a:extLst>
          </p:cNvPr>
          <p:cNvPicPr>
            <a:picLocks noGrp="1" noChangeAspect="1"/>
          </p:cNvPicPr>
          <p:nvPr>
            <p:ph idx="1"/>
          </p:nvPr>
        </p:nvPicPr>
        <p:blipFill rotWithShape="1">
          <a:blip r:embed="rId2"/>
          <a:srcRect t="14711" b="5403"/>
          <a:stretch/>
        </p:blipFill>
        <p:spPr>
          <a:xfrm>
            <a:off x="1406966" y="2034960"/>
            <a:ext cx="9378068" cy="4214122"/>
          </a:xfrm>
        </p:spPr>
      </p:pic>
      <p:sp>
        <p:nvSpPr>
          <p:cNvPr id="5" name="TextBox 4">
            <a:extLst>
              <a:ext uri="{FF2B5EF4-FFF2-40B4-BE49-F238E27FC236}">
                <a16:creationId xmlns:a16="http://schemas.microsoft.com/office/drawing/2014/main" id="{95490AC8-2D44-9B57-E348-FAC0E684583A}"/>
              </a:ext>
            </a:extLst>
          </p:cNvPr>
          <p:cNvSpPr txBox="1"/>
          <p:nvPr/>
        </p:nvSpPr>
        <p:spPr>
          <a:xfrm>
            <a:off x="2208389" y="1409571"/>
            <a:ext cx="6094674" cy="369332"/>
          </a:xfrm>
          <a:prstGeom prst="rect">
            <a:avLst/>
          </a:prstGeom>
          <a:noFill/>
        </p:spPr>
        <p:txBody>
          <a:bodyPr wrap="square">
            <a:spAutoFit/>
          </a:bodyPr>
          <a:lstStyle/>
          <a:p>
            <a:r>
              <a:rPr lang="en-IN" dirty="0"/>
              <a:t>Prediction for Authorities</a:t>
            </a:r>
          </a:p>
        </p:txBody>
      </p:sp>
    </p:spTree>
    <p:extLst>
      <p:ext uri="{BB962C8B-B14F-4D97-AF65-F5344CB8AC3E}">
        <p14:creationId xmlns:p14="http://schemas.microsoft.com/office/powerpoint/2010/main" val="963264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D558-B816-85C1-59BF-9FA2E5993ABA}"/>
              </a:ext>
            </a:extLst>
          </p:cNvPr>
          <p:cNvSpPr>
            <a:spLocks noGrp="1"/>
          </p:cNvSpPr>
          <p:nvPr>
            <p:ph type="title"/>
          </p:nvPr>
        </p:nvSpPr>
        <p:spPr>
          <a:xfrm>
            <a:off x="1371600" y="685800"/>
            <a:ext cx="9601200" cy="721581"/>
          </a:xfrm>
        </p:spPr>
        <p:txBody>
          <a:bodyPr>
            <a:normAutofit/>
          </a:bodyPr>
          <a:lstStyle/>
          <a:p>
            <a:pPr algn="ctr"/>
            <a:r>
              <a:rPr lang="en-IN" sz="4000" b="1" dirty="0"/>
              <a:t>IMPLEMENTATION</a:t>
            </a:r>
          </a:p>
        </p:txBody>
      </p:sp>
      <p:pic>
        <p:nvPicPr>
          <p:cNvPr id="13" name="Content Placeholder 12">
            <a:extLst>
              <a:ext uri="{FF2B5EF4-FFF2-40B4-BE49-F238E27FC236}">
                <a16:creationId xmlns:a16="http://schemas.microsoft.com/office/drawing/2014/main" id="{6BD75B63-7EED-1D7D-C593-9DE2DD1C3072}"/>
              </a:ext>
            </a:extLst>
          </p:cNvPr>
          <p:cNvPicPr>
            <a:picLocks noGrp="1" noChangeAspect="1"/>
          </p:cNvPicPr>
          <p:nvPr>
            <p:ph idx="1"/>
          </p:nvPr>
        </p:nvPicPr>
        <p:blipFill rotWithShape="1">
          <a:blip r:embed="rId2"/>
          <a:srcRect t="15916" b="6282"/>
          <a:stretch/>
        </p:blipFill>
        <p:spPr>
          <a:xfrm>
            <a:off x="1324370" y="2329143"/>
            <a:ext cx="9543259" cy="4176433"/>
          </a:xfrm>
        </p:spPr>
      </p:pic>
      <p:sp>
        <p:nvSpPr>
          <p:cNvPr id="5" name="TextBox 4">
            <a:extLst>
              <a:ext uri="{FF2B5EF4-FFF2-40B4-BE49-F238E27FC236}">
                <a16:creationId xmlns:a16="http://schemas.microsoft.com/office/drawing/2014/main" id="{ABAC1D12-728A-358F-155E-4AF89BA1FEDB}"/>
              </a:ext>
            </a:extLst>
          </p:cNvPr>
          <p:cNvSpPr txBox="1"/>
          <p:nvPr/>
        </p:nvSpPr>
        <p:spPr>
          <a:xfrm>
            <a:off x="2201553" y="1626446"/>
            <a:ext cx="6094674" cy="369332"/>
          </a:xfrm>
          <a:prstGeom prst="rect">
            <a:avLst/>
          </a:prstGeom>
          <a:noFill/>
        </p:spPr>
        <p:txBody>
          <a:bodyPr wrap="square">
            <a:spAutoFit/>
          </a:bodyPr>
          <a:lstStyle/>
          <a:p>
            <a:r>
              <a:rPr lang="en-IN" dirty="0"/>
              <a:t>Prediction for Authorities - Data</a:t>
            </a:r>
          </a:p>
        </p:txBody>
      </p:sp>
    </p:spTree>
    <p:extLst>
      <p:ext uri="{BB962C8B-B14F-4D97-AF65-F5344CB8AC3E}">
        <p14:creationId xmlns:p14="http://schemas.microsoft.com/office/powerpoint/2010/main" val="2105352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D558-B816-85C1-59BF-9FA2E5993ABA}"/>
              </a:ext>
            </a:extLst>
          </p:cNvPr>
          <p:cNvSpPr>
            <a:spLocks noGrp="1"/>
          </p:cNvSpPr>
          <p:nvPr>
            <p:ph type="title"/>
          </p:nvPr>
        </p:nvSpPr>
        <p:spPr>
          <a:xfrm>
            <a:off x="1371600" y="685800"/>
            <a:ext cx="9601200" cy="721581"/>
          </a:xfrm>
        </p:spPr>
        <p:txBody>
          <a:bodyPr>
            <a:normAutofit/>
          </a:bodyPr>
          <a:lstStyle/>
          <a:p>
            <a:pPr algn="ctr"/>
            <a:r>
              <a:rPr lang="en-IN" sz="4000" b="1" dirty="0"/>
              <a:t>IMPLEMENTATION</a:t>
            </a:r>
          </a:p>
        </p:txBody>
      </p:sp>
      <p:pic>
        <p:nvPicPr>
          <p:cNvPr id="9" name="Content Placeholder 8">
            <a:extLst>
              <a:ext uri="{FF2B5EF4-FFF2-40B4-BE49-F238E27FC236}">
                <a16:creationId xmlns:a16="http://schemas.microsoft.com/office/drawing/2014/main" id="{F1D0825E-463C-696B-528F-9505788BBFFE}"/>
              </a:ext>
            </a:extLst>
          </p:cNvPr>
          <p:cNvPicPr>
            <a:picLocks noGrp="1" noChangeAspect="1"/>
          </p:cNvPicPr>
          <p:nvPr>
            <p:ph idx="1"/>
          </p:nvPr>
        </p:nvPicPr>
        <p:blipFill rotWithShape="1">
          <a:blip r:embed="rId2"/>
          <a:srcRect t="14718" b="6354"/>
          <a:stretch/>
        </p:blipFill>
        <p:spPr>
          <a:xfrm>
            <a:off x="1354643" y="2162176"/>
            <a:ext cx="9482714" cy="4210050"/>
          </a:xfrm>
        </p:spPr>
      </p:pic>
      <p:sp>
        <p:nvSpPr>
          <p:cNvPr id="5" name="TextBox 4">
            <a:extLst>
              <a:ext uri="{FF2B5EF4-FFF2-40B4-BE49-F238E27FC236}">
                <a16:creationId xmlns:a16="http://schemas.microsoft.com/office/drawing/2014/main" id="{611BA65A-CF8C-BD77-0326-48AFEF32DBB9}"/>
              </a:ext>
            </a:extLst>
          </p:cNvPr>
          <p:cNvSpPr txBox="1"/>
          <p:nvPr/>
        </p:nvSpPr>
        <p:spPr>
          <a:xfrm>
            <a:off x="2290821" y="1465230"/>
            <a:ext cx="6094674" cy="369332"/>
          </a:xfrm>
          <a:prstGeom prst="rect">
            <a:avLst/>
          </a:prstGeom>
          <a:noFill/>
        </p:spPr>
        <p:txBody>
          <a:bodyPr wrap="square">
            <a:spAutoFit/>
          </a:bodyPr>
          <a:lstStyle/>
          <a:p>
            <a:r>
              <a:rPr lang="en-IN" dirty="0"/>
              <a:t>Prediction for Authorities – Estimated delay</a:t>
            </a:r>
          </a:p>
        </p:txBody>
      </p:sp>
    </p:spTree>
    <p:extLst>
      <p:ext uri="{BB962C8B-B14F-4D97-AF65-F5344CB8AC3E}">
        <p14:creationId xmlns:p14="http://schemas.microsoft.com/office/powerpoint/2010/main" val="2846265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689776"/>
          </a:xfrm>
        </p:spPr>
        <p:txBody>
          <a:bodyPr vert="horz" lIns="91440" tIns="45720" rIns="91440" bIns="45720" rtlCol="0" anchor="t">
            <a:normAutofit/>
          </a:bodyPr>
          <a:lstStyle/>
          <a:p>
            <a:pPr algn="ctr"/>
            <a:r>
              <a:rPr lang="en-US" dirty="0"/>
              <a:t>Outline</a:t>
            </a:r>
          </a:p>
        </p:txBody>
      </p:sp>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CB4047DA-B7F3-4235-B4FE-56E43255D6B5}"/>
              </a:ext>
            </a:extLst>
          </p:cNvPr>
          <p:cNvSpPr>
            <a:spLocks noGrp="1"/>
          </p:cNvSpPr>
          <p:nvPr>
            <p:ph sz="half" idx="2"/>
          </p:nvPr>
        </p:nvSpPr>
        <p:spPr>
          <a:xfrm>
            <a:off x="5192202" y="1916264"/>
            <a:ext cx="5780987" cy="4255936"/>
          </a:xfrm>
        </p:spPr>
        <p:txBody>
          <a:bodyPr>
            <a:normAutofit fontScale="92500" lnSpcReduction="20000"/>
          </a:bodyPr>
          <a:lstStyle/>
          <a:p>
            <a:pPr marL="285750" indent="-28575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Abstract</a:t>
            </a:r>
          </a:p>
          <a:p>
            <a:pPr marL="285750" indent="-28575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Introduction</a:t>
            </a:r>
          </a:p>
          <a:p>
            <a:pPr marL="285750" indent="-28575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Problem Statement</a:t>
            </a:r>
          </a:p>
          <a:p>
            <a:pPr marL="285750" indent="-28575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Existing System and Proposed System</a:t>
            </a:r>
          </a:p>
          <a:p>
            <a:pPr marL="285750" indent="-28575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Software Requirements</a:t>
            </a:r>
          </a:p>
          <a:p>
            <a:pPr marL="285750" indent="-28575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Hardware Requirements</a:t>
            </a:r>
          </a:p>
          <a:p>
            <a:pPr marL="285750" indent="-28575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Literature Survey</a:t>
            </a:r>
          </a:p>
          <a:p>
            <a:pPr marL="285750" indent="-28575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Implementation</a:t>
            </a:r>
          </a:p>
          <a:p>
            <a:pPr marL="285750" indent="-28575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Test Cases</a:t>
            </a:r>
          </a:p>
          <a:p>
            <a:pPr marL="285750" indent="-28575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References</a:t>
            </a:r>
          </a:p>
          <a:p>
            <a:endParaRPr lang="en-IN" dirty="0"/>
          </a:p>
        </p:txBody>
      </p:sp>
    </p:spTree>
    <p:extLst>
      <p:ext uri="{BB962C8B-B14F-4D97-AF65-F5344CB8AC3E}">
        <p14:creationId xmlns:p14="http://schemas.microsoft.com/office/powerpoint/2010/main" val="107679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D558-B816-85C1-59BF-9FA2E5993ABA}"/>
              </a:ext>
            </a:extLst>
          </p:cNvPr>
          <p:cNvSpPr>
            <a:spLocks noGrp="1"/>
          </p:cNvSpPr>
          <p:nvPr>
            <p:ph type="title"/>
          </p:nvPr>
        </p:nvSpPr>
        <p:spPr>
          <a:xfrm>
            <a:off x="1295400" y="415456"/>
            <a:ext cx="9601200" cy="721581"/>
          </a:xfrm>
        </p:spPr>
        <p:txBody>
          <a:bodyPr>
            <a:normAutofit/>
          </a:bodyPr>
          <a:lstStyle/>
          <a:p>
            <a:pPr algn="ctr"/>
            <a:r>
              <a:rPr lang="en-IN" sz="4000" b="1" dirty="0"/>
              <a:t>TEST CASES</a:t>
            </a:r>
          </a:p>
        </p:txBody>
      </p:sp>
      <p:pic>
        <p:nvPicPr>
          <p:cNvPr id="5" name="Content Placeholder 4">
            <a:extLst>
              <a:ext uri="{FF2B5EF4-FFF2-40B4-BE49-F238E27FC236}">
                <a16:creationId xmlns:a16="http://schemas.microsoft.com/office/drawing/2014/main" id="{56113FBC-148E-21BF-C1D9-1ED2C0E83689}"/>
              </a:ext>
            </a:extLst>
          </p:cNvPr>
          <p:cNvPicPr>
            <a:picLocks noGrp="1" noChangeAspect="1"/>
          </p:cNvPicPr>
          <p:nvPr>
            <p:ph idx="1"/>
          </p:nvPr>
        </p:nvPicPr>
        <p:blipFill rotWithShape="1">
          <a:blip r:embed="rId2"/>
          <a:srcRect t="15048" b="7629"/>
          <a:stretch/>
        </p:blipFill>
        <p:spPr>
          <a:xfrm>
            <a:off x="1235147" y="2113863"/>
            <a:ext cx="9721706" cy="4228372"/>
          </a:xfrm>
        </p:spPr>
      </p:pic>
      <p:sp>
        <p:nvSpPr>
          <p:cNvPr id="7" name="TextBox 6">
            <a:extLst>
              <a:ext uri="{FF2B5EF4-FFF2-40B4-BE49-F238E27FC236}">
                <a16:creationId xmlns:a16="http://schemas.microsoft.com/office/drawing/2014/main" id="{1210157E-BA07-EC3D-7ADF-3F147E5E77B4}"/>
              </a:ext>
            </a:extLst>
          </p:cNvPr>
          <p:cNvSpPr txBox="1"/>
          <p:nvPr/>
        </p:nvSpPr>
        <p:spPr>
          <a:xfrm>
            <a:off x="2266122" y="1324662"/>
            <a:ext cx="5406887" cy="369332"/>
          </a:xfrm>
          <a:prstGeom prst="rect">
            <a:avLst/>
          </a:prstGeom>
          <a:noFill/>
        </p:spPr>
        <p:txBody>
          <a:bodyPr wrap="square" rtlCol="0">
            <a:spAutoFit/>
          </a:bodyPr>
          <a:lstStyle/>
          <a:p>
            <a:r>
              <a:rPr lang="en-IN" dirty="0"/>
              <a:t>Load Dataset</a:t>
            </a:r>
          </a:p>
        </p:txBody>
      </p:sp>
    </p:spTree>
    <p:extLst>
      <p:ext uri="{BB962C8B-B14F-4D97-AF65-F5344CB8AC3E}">
        <p14:creationId xmlns:p14="http://schemas.microsoft.com/office/powerpoint/2010/main" val="120256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D558-B816-85C1-59BF-9FA2E5993ABA}"/>
              </a:ext>
            </a:extLst>
          </p:cNvPr>
          <p:cNvSpPr>
            <a:spLocks noGrp="1"/>
          </p:cNvSpPr>
          <p:nvPr>
            <p:ph type="title"/>
          </p:nvPr>
        </p:nvSpPr>
        <p:spPr>
          <a:xfrm>
            <a:off x="1371600" y="685800"/>
            <a:ext cx="9601200" cy="721581"/>
          </a:xfrm>
        </p:spPr>
        <p:txBody>
          <a:bodyPr>
            <a:normAutofit/>
          </a:bodyPr>
          <a:lstStyle/>
          <a:p>
            <a:pPr algn="ctr"/>
            <a:r>
              <a:rPr lang="en-IN" sz="4000" b="1" dirty="0"/>
              <a:t>TEST CASES</a:t>
            </a:r>
          </a:p>
        </p:txBody>
      </p:sp>
      <p:pic>
        <p:nvPicPr>
          <p:cNvPr id="5" name="Content Placeholder 4">
            <a:extLst>
              <a:ext uri="{FF2B5EF4-FFF2-40B4-BE49-F238E27FC236}">
                <a16:creationId xmlns:a16="http://schemas.microsoft.com/office/drawing/2014/main" id="{D3C65123-844D-3E98-B3EF-AA6A6171EB05}"/>
              </a:ext>
            </a:extLst>
          </p:cNvPr>
          <p:cNvPicPr>
            <a:picLocks noGrp="1" noChangeAspect="1"/>
          </p:cNvPicPr>
          <p:nvPr>
            <p:ph idx="1"/>
          </p:nvPr>
        </p:nvPicPr>
        <p:blipFill rotWithShape="1">
          <a:blip r:embed="rId2"/>
          <a:srcRect t="15001" r="28149" b="10453"/>
          <a:stretch/>
        </p:blipFill>
        <p:spPr>
          <a:xfrm>
            <a:off x="2153002" y="1850193"/>
            <a:ext cx="8036770" cy="4690245"/>
          </a:xfrm>
        </p:spPr>
      </p:pic>
      <p:sp>
        <p:nvSpPr>
          <p:cNvPr id="8" name="TextBox 7">
            <a:extLst>
              <a:ext uri="{FF2B5EF4-FFF2-40B4-BE49-F238E27FC236}">
                <a16:creationId xmlns:a16="http://schemas.microsoft.com/office/drawing/2014/main" id="{7E1309B9-44BE-14A7-0DFA-58335C0DF4CB}"/>
              </a:ext>
            </a:extLst>
          </p:cNvPr>
          <p:cNvSpPr txBox="1"/>
          <p:nvPr/>
        </p:nvSpPr>
        <p:spPr>
          <a:xfrm flipH="1">
            <a:off x="2317718" y="1328637"/>
            <a:ext cx="3778282" cy="369332"/>
          </a:xfrm>
          <a:prstGeom prst="rect">
            <a:avLst/>
          </a:prstGeom>
          <a:noFill/>
        </p:spPr>
        <p:txBody>
          <a:bodyPr wrap="square" rtlCol="0">
            <a:spAutoFit/>
          </a:bodyPr>
          <a:lstStyle/>
          <a:p>
            <a:r>
              <a:rPr lang="en-IN" dirty="0"/>
              <a:t>Load dataset</a:t>
            </a:r>
          </a:p>
        </p:txBody>
      </p:sp>
    </p:spTree>
    <p:extLst>
      <p:ext uri="{BB962C8B-B14F-4D97-AF65-F5344CB8AC3E}">
        <p14:creationId xmlns:p14="http://schemas.microsoft.com/office/powerpoint/2010/main" val="1211349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D558-B816-85C1-59BF-9FA2E5993ABA}"/>
              </a:ext>
            </a:extLst>
          </p:cNvPr>
          <p:cNvSpPr>
            <a:spLocks noGrp="1"/>
          </p:cNvSpPr>
          <p:nvPr>
            <p:ph type="title"/>
          </p:nvPr>
        </p:nvSpPr>
        <p:spPr>
          <a:xfrm>
            <a:off x="1295400" y="325009"/>
            <a:ext cx="9601200" cy="721581"/>
          </a:xfrm>
        </p:spPr>
        <p:txBody>
          <a:bodyPr>
            <a:normAutofit/>
          </a:bodyPr>
          <a:lstStyle/>
          <a:p>
            <a:pPr algn="ctr"/>
            <a:r>
              <a:rPr lang="en-IN" sz="4000" b="1" dirty="0"/>
              <a:t>TEST CASES</a:t>
            </a:r>
          </a:p>
        </p:txBody>
      </p:sp>
      <p:sp>
        <p:nvSpPr>
          <p:cNvPr id="4" name="TextBox 3">
            <a:extLst>
              <a:ext uri="{FF2B5EF4-FFF2-40B4-BE49-F238E27FC236}">
                <a16:creationId xmlns:a16="http://schemas.microsoft.com/office/drawing/2014/main" id="{BA930620-E900-991E-F508-36ADBEBA0A02}"/>
              </a:ext>
            </a:extLst>
          </p:cNvPr>
          <p:cNvSpPr txBox="1"/>
          <p:nvPr/>
        </p:nvSpPr>
        <p:spPr>
          <a:xfrm>
            <a:off x="1371600" y="1046590"/>
            <a:ext cx="4031974" cy="369332"/>
          </a:xfrm>
          <a:prstGeom prst="rect">
            <a:avLst/>
          </a:prstGeom>
          <a:noFill/>
        </p:spPr>
        <p:txBody>
          <a:bodyPr wrap="square" rtlCol="0">
            <a:spAutoFit/>
          </a:bodyPr>
          <a:lstStyle/>
          <a:p>
            <a:r>
              <a:rPr lang="en-IN" dirty="0"/>
              <a:t>Split dataset</a:t>
            </a:r>
          </a:p>
        </p:txBody>
      </p:sp>
      <p:pic>
        <p:nvPicPr>
          <p:cNvPr id="10" name="Content Placeholder 9">
            <a:extLst>
              <a:ext uri="{FF2B5EF4-FFF2-40B4-BE49-F238E27FC236}">
                <a16:creationId xmlns:a16="http://schemas.microsoft.com/office/drawing/2014/main" id="{9F698F08-A258-A1F5-EFCE-2222A61DC583}"/>
              </a:ext>
            </a:extLst>
          </p:cNvPr>
          <p:cNvPicPr>
            <a:picLocks noGrp="1" noChangeAspect="1"/>
          </p:cNvPicPr>
          <p:nvPr>
            <p:ph idx="1"/>
          </p:nvPr>
        </p:nvPicPr>
        <p:blipFill rotWithShape="1">
          <a:blip r:embed="rId2"/>
          <a:srcRect l="-2635" t="17421" r="29028" b="6256"/>
          <a:stretch/>
        </p:blipFill>
        <p:spPr>
          <a:xfrm>
            <a:off x="1787139" y="1697592"/>
            <a:ext cx="8128386" cy="4740936"/>
          </a:xfrm>
        </p:spPr>
      </p:pic>
    </p:spTree>
    <p:extLst>
      <p:ext uri="{BB962C8B-B14F-4D97-AF65-F5344CB8AC3E}">
        <p14:creationId xmlns:p14="http://schemas.microsoft.com/office/powerpoint/2010/main" val="2118911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D558-B816-85C1-59BF-9FA2E5993ABA}"/>
              </a:ext>
            </a:extLst>
          </p:cNvPr>
          <p:cNvSpPr>
            <a:spLocks noGrp="1"/>
          </p:cNvSpPr>
          <p:nvPr>
            <p:ph type="title"/>
          </p:nvPr>
        </p:nvSpPr>
        <p:spPr>
          <a:xfrm>
            <a:off x="1295400" y="325009"/>
            <a:ext cx="9601200" cy="721581"/>
          </a:xfrm>
        </p:spPr>
        <p:txBody>
          <a:bodyPr>
            <a:normAutofit/>
          </a:bodyPr>
          <a:lstStyle/>
          <a:p>
            <a:pPr algn="ctr"/>
            <a:r>
              <a:rPr lang="en-IN" sz="4000" b="1" dirty="0"/>
              <a:t>TEST CASES</a:t>
            </a:r>
          </a:p>
        </p:txBody>
      </p:sp>
      <p:sp>
        <p:nvSpPr>
          <p:cNvPr id="4" name="TextBox 3">
            <a:extLst>
              <a:ext uri="{FF2B5EF4-FFF2-40B4-BE49-F238E27FC236}">
                <a16:creationId xmlns:a16="http://schemas.microsoft.com/office/drawing/2014/main" id="{BA930620-E900-991E-F508-36ADBEBA0A02}"/>
              </a:ext>
            </a:extLst>
          </p:cNvPr>
          <p:cNvSpPr txBox="1"/>
          <p:nvPr/>
        </p:nvSpPr>
        <p:spPr>
          <a:xfrm>
            <a:off x="1673749" y="1070899"/>
            <a:ext cx="4031974" cy="369332"/>
          </a:xfrm>
          <a:prstGeom prst="rect">
            <a:avLst/>
          </a:prstGeom>
          <a:noFill/>
        </p:spPr>
        <p:txBody>
          <a:bodyPr wrap="square" rtlCol="0">
            <a:spAutoFit/>
          </a:bodyPr>
          <a:lstStyle/>
          <a:p>
            <a:r>
              <a:rPr lang="en-IN" dirty="0"/>
              <a:t>Train model</a:t>
            </a:r>
          </a:p>
        </p:txBody>
      </p:sp>
      <p:pic>
        <p:nvPicPr>
          <p:cNvPr id="7" name="Content Placeholder 5">
            <a:extLst>
              <a:ext uri="{FF2B5EF4-FFF2-40B4-BE49-F238E27FC236}">
                <a16:creationId xmlns:a16="http://schemas.microsoft.com/office/drawing/2014/main" id="{B2CDCD1B-33C4-6746-77A3-9619295D2B9E}"/>
              </a:ext>
            </a:extLst>
          </p:cNvPr>
          <p:cNvPicPr>
            <a:picLocks noGrp="1" noChangeAspect="1"/>
          </p:cNvPicPr>
          <p:nvPr>
            <p:ph idx="1"/>
          </p:nvPr>
        </p:nvPicPr>
        <p:blipFill rotWithShape="1">
          <a:blip r:embed="rId2"/>
          <a:srcRect t="15095" r="29000" b="15873"/>
          <a:stretch/>
        </p:blipFill>
        <p:spPr>
          <a:xfrm>
            <a:off x="1783925" y="1752600"/>
            <a:ext cx="8892025" cy="4863176"/>
          </a:xfrm>
        </p:spPr>
      </p:pic>
    </p:spTree>
    <p:extLst>
      <p:ext uri="{BB962C8B-B14F-4D97-AF65-F5344CB8AC3E}">
        <p14:creationId xmlns:p14="http://schemas.microsoft.com/office/powerpoint/2010/main" val="3214887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D558-B816-85C1-59BF-9FA2E5993ABA}"/>
              </a:ext>
            </a:extLst>
          </p:cNvPr>
          <p:cNvSpPr>
            <a:spLocks noGrp="1"/>
          </p:cNvSpPr>
          <p:nvPr>
            <p:ph type="title"/>
          </p:nvPr>
        </p:nvSpPr>
        <p:spPr>
          <a:xfrm>
            <a:off x="1295400" y="325009"/>
            <a:ext cx="9601200" cy="721581"/>
          </a:xfrm>
        </p:spPr>
        <p:txBody>
          <a:bodyPr>
            <a:normAutofit/>
          </a:bodyPr>
          <a:lstStyle/>
          <a:p>
            <a:pPr algn="ctr"/>
            <a:r>
              <a:rPr lang="en-IN" sz="4000" b="1" dirty="0"/>
              <a:t>TEST CASES</a:t>
            </a:r>
          </a:p>
        </p:txBody>
      </p:sp>
      <p:pic>
        <p:nvPicPr>
          <p:cNvPr id="6" name="Content Placeholder 5">
            <a:extLst>
              <a:ext uri="{FF2B5EF4-FFF2-40B4-BE49-F238E27FC236}">
                <a16:creationId xmlns:a16="http://schemas.microsoft.com/office/drawing/2014/main" id="{610CE06D-4160-CF79-7AE2-A5855A0218CA}"/>
              </a:ext>
            </a:extLst>
          </p:cNvPr>
          <p:cNvPicPr>
            <a:picLocks noGrp="1" noChangeAspect="1"/>
          </p:cNvPicPr>
          <p:nvPr>
            <p:ph idx="1"/>
          </p:nvPr>
        </p:nvPicPr>
        <p:blipFill rotWithShape="1">
          <a:blip r:embed="rId2"/>
          <a:srcRect t="26129" r="40508" b="6871"/>
          <a:stretch/>
        </p:blipFill>
        <p:spPr>
          <a:xfrm>
            <a:off x="2528186" y="1766131"/>
            <a:ext cx="7135628" cy="4520369"/>
          </a:xfrm>
        </p:spPr>
      </p:pic>
      <p:sp>
        <p:nvSpPr>
          <p:cNvPr id="4" name="TextBox 3">
            <a:extLst>
              <a:ext uri="{FF2B5EF4-FFF2-40B4-BE49-F238E27FC236}">
                <a16:creationId xmlns:a16="http://schemas.microsoft.com/office/drawing/2014/main" id="{BA930620-E900-991E-F508-36ADBEBA0A02}"/>
              </a:ext>
            </a:extLst>
          </p:cNvPr>
          <p:cNvSpPr txBox="1"/>
          <p:nvPr/>
        </p:nvSpPr>
        <p:spPr>
          <a:xfrm>
            <a:off x="1983851" y="1044550"/>
            <a:ext cx="4031974" cy="369332"/>
          </a:xfrm>
          <a:prstGeom prst="rect">
            <a:avLst/>
          </a:prstGeom>
          <a:noFill/>
        </p:spPr>
        <p:txBody>
          <a:bodyPr wrap="square" rtlCol="0">
            <a:spAutoFit/>
          </a:bodyPr>
          <a:lstStyle/>
          <a:p>
            <a:r>
              <a:rPr lang="en-IN" dirty="0"/>
              <a:t>Validate model</a:t>
            </a:r>
          </a:p>
        </p:txBody>
      </p:sp>
    </p:spTree>
    <p:extLst>
      <p:ext uri="{BB962C8B-B14F-4D97-AF65-F5344CB8AC3E}">
        <p14:creationId xmlns:p14="http://schemas.microsoft.com/office/powerpoint/2010/main" val="542010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D558-B816-85C1-59BF-9FA2E5993ABA}"/>
              </a:ext>
            </a:extLst>
          </p:cNvPr>
          <p:cNvSpPr>
            <a:spLocks noGrp="1"/>
          </p:cNvSpPr>
          <p:nvPr>
            <p:ph type="title"/>
          </p:nvPr>
        </p:nvSpPr>
        <p:spPr/>
        <p:txBody>
          <a:bodyPr>
            <a:normAutofit/>
          </a:bodyPr>
          <a:lstStyle/>
          <a:p>
            <a:pPr algn="ctr"/>
            <a:r>
              <a:rPr lang="en-IN" sz="4000" b="1" dirty="0"/>
              <a:t>TEST CASES</a:t>
            </a:r>
          </a:p>
        </p:txBody>
      </p:sp>
      <p:pic>
        <p:nvPicPr>
          <p:cNvPr id="15" name="Content Placeholder 14">
            <a:extLst>
              <a:ext uri="{FF2B5EF4-FFF2-40B4-BE49-F238E27FC236}">
                <a16:creationId xmlns:a16="http://schemas.microsoft.com/office/drawing/2014/main" id="{51D0FC5E-7D72-D478-D9B9-35D2C6395F6C}"/>
              </a:ext>
            </a:extLst>
          </p:cNvPr>
          <p:cNvPicPr>
            <a:picLocks noGrp="1" noChangeAspect="1"/>
          </p:cNvPicPr>
          <p:nvPr>
            <p:ph sz="half" idx="1"/>
          </p:nvPr>
        </p:nvPicPr>
        <p:blipFill rotWithShape="1">
          <a:blip r:embed="rId2"/>
          <a:srcRect t="14978" b="8506"/>
          <a:stretch/>
        </p:blipFill>
        <p:spPr>
          <a:xfrm>
            <a:off x="3844831" y="1589687"/>
            <a:ext cx="5534849" cy="2382238"/>
          </a:xfrm>
        </p:spPr>
      </p:pic>
      <p:pic>
        <p:nvPicPr>
          <p:cNvPr id="17" name="Content Placeholder 16">
            <a:extLst>
              <a:ext uri="{FF2B5EF4-FFF2-40B4-BE49-F238E27FC236}">
                <a16:creationId xmlns:a16="http://schemas.microsoft.com/office/drawing/2014/main" id="{A2FFE9C8-04AB-E939-F8E7-D8E46B24B8F4}"/>
              </a:ext>
            </a:extLst>
          </p:cNvPr>
          <p:cNvPicPr>
            <a:picLocks noGrp="1" noChangeAspect="1"/>
          </p:cNvPicPr>
          <p:nvPr>
            <p:ph sz="half" idx="2"/>
          </p:nvPr>
        </p:nvPicPr>
        <p:blipFill rotWithShape="1">
          <a:blip r:embed="rId3"/>
          <a:srcRect t="14978" b="8506"/>
          <a:stretch/>
        </p:blipFill>
        <p:spPr>
          <a:xfrm>
            <a:off x="3844830" y="4134838"/>
            <a:ext cx="5534849" cy="2382238"/>
          </a:xfrm>
        </p:spPr>
      </p:pic>
      <p:sp>
        <p:nvSpPr>
          <p:cNvPr id="4" name="TextBox 3">
            <a:extLst>
              <a:ext uri="{FF2B5EF4-FFF2-40B4-BE49-F238E27FC236}">
                <a16:creationId xmlns:a16="http://schemas.microsoft.com/office/drawing/2014/main" id="{BA930620-E900-991E-F508-36ADBEBA0A02}"/>
              </a:ext>
            </a:extLst>
          </p:cNvPr>
          <p:cNvSpPr txBox="1"/>
          <p:nvPr/>
        </p:nvSpPr>
        <p:spPr>
          <a:xfrm>
            <a:off x="1681701" y="1519815"/>
            <a:ext cx="4031974" cy="369332"/>
          </a:xfrm>
          <a:prstGeom prst="rect">
            <a:avLst/>
          </a:prstGeom>
          <a:noFill/>
        </p:spPr>
        <p:txBody>
          <a:bodyPr wrap="square" rtlCol="0">
            <a:spAutoFit/>
          </a:bodyPr>
          <a:lstStyle/>
          <a:p>
            <a:r>
              <a:rPr lang="en-IN" dirty="0"/>
              <a:t>Predictions</a:t>
            </a:r>
          </a:p>
        </p:txBody>
      </p:sp>
      <p:sp>
        <p:nvSpPr>
          <p:cNvPr id="3" name="TextBox 2">
            <a:extLst>
              <a:ext uri="{FF2B5EF4-FFF2-40B4-BE49-F238E27FC236}">
                <a16:creationId xmlns:a16="http://schemas.microsoft.com/office/drawing/2014/main" id="{5D03792C-D7CF-6D6E-22F5-09DADC9379E3}"/>
              </a:ext>
            </a:extLst>
          </p:cNvPr>
          <p:cNvSpPr txBox="1"/>
          <p:nvPr/>
        </p:nvSpPr>
        <p:spPr>
          <a:xfrm>
            <a:off x="9658350" y="2686049"/>
            <a:ext cx="1884460" cy="369332"/>
          </a:xfrm>
          <a:prstGeom prst="rect">
            <a:avLst/>
          </a:prstGeom>
          <a:noFill/>
        </p:spPr>
        <p:txBody>
          <a:bodyPr wrap="square" rtlCol="0">
            <a:spAutoFit/>
          </a:bodyPr>
          <a:lstStyle/>
          <a:p>
            <a:r>
              <a:rPr lang="en-IN" dirty="0"/>
              <a:t>Delayed</a:t>
            </a:r>
          </a:p>
        </p:txBody>
      </p:sp>
      <p:sp>
        <p:nvSpPr>
          <p:cNvPr id="5" name="TextBox 4">
            <a:extLst>
              <a:ext uri="{FF2B5EF4-FFF2-40B4-BE49-F238E27FC236}">
                <a16:creationId xmlns:a16="http://schemas.microsoft.com/office/drawing/2014/main" id="{00FE8582-82F7-6544-8DD4-64EC26C124E7}"/>
              </a:ext>
            </a:extLst>
          </p:cNvPr>
          <p:cNvSpPr txBox="1"/>
          <p:nvPr/>
        </p:nvSpPr>
        <p:spPr>
          <a:xfrm>
            <a:off x="9658350" y="5276850"/>
            <a:ext cx="1884460" cy="369332"/>
          </a:xfrm>
          <a:prstGeom prst="rect">
            <a:avLst/>
          </a:prstGeom>
          <a:noFill/>
        </p:spPr>
        <p:txBody>
          <a:bodyPr wrap="square" rtlCol="0">
            <a:spAutoFit/>
          </a:bodyPr>
          <a:lstStyle/>
          <a:p>
            <a:r>
              <a:rPr lang="en-IN" dirty="0"/>
              <a:t>Not delayed</a:t>
            </a:r>
          </a:p>
        </p:txBody>
      </p:sp>
    </p:spTree>
    <p:extLst>
      <p:ext uri="{BB962C8B-B14F-4D97-AF65-F5344CB8AC3E}">
        <p14:creationId xmlns:p14="http://schemas.microsoft.com/office/powerpoint/2010/main" val="3471382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D558-B816-85C1-59BF-9FA2E5993ABA}"/>
              </a:ext>
            </a:extLst>
          </p:cNvPr>
          <p:cNvSpPr>
            <a:spLocks noGrp="1"/>
          </p:cNvSpPr>
          <p:nvPr>
            <p:ph type="title"/>
          </p:nvPr>
        </p:nvSpPr>
        <p:spPr/>
        <p:txBody>
          <a:bodyPr>
            <a:normAutofit/>
          </a:bodyPr>
          <a:lstStyle/>
          <a:p>
            <a:pPr algn="ctr"/>
            <a:r>
              <a:rPr lang="en-IN" sz="4000" b="1" dirty="0"/>
              <a:t>TEST CASES</a:t>
            </a:r>
          </a:p>
        </p:txBody>
      </p:sp>
      <p:pic>
        <p:nvPicPr>
          <p:cNvPr id="15" name="Content Placeholder 14">
            <a:extLst>
              <a:ext uri="{FF2B5EF4-FFF2-40B4-BE49-F238E27FC236}">
                <a16:creationId xmlns:a16="http://schemas.microsoft.com/office/drawing/2014/main" id="{51D0FC5E-7D72-D478-D9B9-35D2C6395F6C}"/>
              </a:ext>
            </a:extLst>
          </p:cNvPr>
          <p:cNvPicPr>
            <a:picLocks noGrp="1" noChangeAspect="1"/>
          </p:cNvPicPr>
          <p:nvPr>
            <p:ph sz="half" idx="1"/>
          </p:nvPr>
        </p:nvPicPr>
        <p:blipFill rotWithShape="1">
          <a:blip r:embed="rId2"/>
          <a:srcRect t="14597" b="6983"/>
          <a:stretch/>
        </p:blipFill>
        <p:spPr>
          <a:xfrm>
            <a:off x="3697688" y="1428750"/>
            <a:ext cx="5515722" cy="2433060"/>
          </a:xfrm>
        </p:spPr>
      </p:pic>
      <p:pic>
        <p:nvPicPr>
          <p:cNvPr id="17" name="Content Placeholder 16">
            <a:extLst>
              <a:ext uri="{FF2B5EF4-FFF2-40B4-BE49-F238E27FC236}">
                <a16:creationId xmlns:a16="http://schemas.microsoft.com/office/drawing/2014/main" id="{A2FFE9C8-04AB-E939-F8E7-D8E46B24B8F4}"/>
              </a:ext>
            </a:extLst>
          </p:cNvPr>
          <p:cNvPicPr>
            <a:picLocks noGrp="1" noChangeAspect="1"/>
          </p:cNvPicPr>
          <p:nvPr>
            <p:ph sz="half" idx="2"/>
          </p:nvPr>
        </p:nvPicPr>
        <p:blipFill rotWithShape="1">
          <a:blip r:embed="rId3"/>
          <a:srcRect t="14597" b="6983"/>
          <a:stretch/>
        </p:blipFill>
        <p:spPr>
          <a:xfrm>
            <a:off x="3697688" y="4121655"/>
            <a:ext cx="5515721" cy="2433059"/>
          </a:xfrm>
        </p:spPr>
      </p:pic>
      <p:sp>
        <p:nvSpPr>
          <p:cNvPr id="4" name="TextBox 3">
            <a:extLst>
              <a:ext uri="{FF2B5EF4-FFF2-40B4-BE49-F238E27FC236}">
                <a16:creationId xmlns:a16="http://schemas.microsoft.com/office/drawing/2014/main" id="{BA930620-E900-991E-F508-36ADBEBA0A02}"/>
              </a:ext>
            </a:extLst>
          </p:cNvPr>
          <p:cNvSpPr txBox="1"/>
          <p:nvPr/>
        </p:nvSpPr>
        <p:spPr>
          <a:xfrm>
            <a:off x="1681701" y="1519815"/>
            <a:ext cx="4031974" cy="369332"/>
          </a:xfrm>
          <a:prstGeom prst="rect">
            <a:avLst/>
          </a:prstGeom>
          <a:noFill/>
        </p:spPr>
        <p:txBody>
          <a:bodyPr wrap="square" rtlCol="0">
            <a:spAutoFit/>
          </a:bodyPr>
          <a:lstStyle/>
          <a:p>
            <a:r>
              <a:rPr lang="en-IN" dirty="0"/>
              <a:t>Predictions</a:t>
            </a:r>
          </a:p>
        </p:txBody>
      </p:sp>
      <p:sp>
        <p:nvSpPr>
          <p:cNvPr id="3" name="TextBox 2">
            <a:extLst>
              <a:ext uri="{FF2B5EF4-FFF2-40B4-BE49-F238E27FC236}">
                <a16:creationId xmlns:a16="http://schemas.microsoft.com/office/drawing/2014/main" id="{E061DB9A-51B6-6D67-D5D4-2A56AB3588F1}"/>
              </a:ext>
            </a:extLst>
          </p:cNvPr>
          <p:cNvSpPr txBox="1"/>
          <p:nvPr/>
        </p:nvSpPr>
        <p:spPr>
          <a:xfrm>
            <a:off x="9525000" y="2460614"/>
            <a:ext cx="1447800" cy="369332"/>
          </a:xfrm>
          <a:prstGeom prst="rect">
            <a:avLst/>
          </a:prstGeom>
          <a:noFill/>
        </p:spPr>
        <p:txBody>
          <a:bodyPr wrap="square" rtlCol="0">
            <a:spAutoFit/>
          </a:bodyPr>
          <a:lstStyle/>
          <a:p>
            <a:r>
              <a:rPr lang="en-IN" dirty="0"/>
              <a:t>Data</a:t>
            </a:r>
          </a:p>
        </p:txBody>
      </p:sp>
      <p:sp>
        <p:nvSpPr>
          <p:cNvPr id="5" name="TextBox 4">
            <a:extLst>
              <a:ext uri="{FF2B5EF4-FFF2-40B4-BE49-F238E27FC236}">
                <a16:creationId xmlns:a16="http://schemas.microsoft.com/office/drawing/2014/main" id="{86AA4A3C-6F71-187F-E4F6-22D78F31BDAB}"/>
              </a:ext>
            </a:extLst>
          </p:cNvPr>
          <p:cNvSpPr txBox="1"/>
          <p:nvPr/>
        </p:nvSpPr>
        <p:spPr>
          <a:xfrm>
            <a:off x="9525000" y="4968852"/>
            <a:ext cx="1990725" cy="646331"/>
          </a:xfrm>
          <a:prstGeom prst="rect">
            <a:avLst/>
          </a:prstGeom>
          <a:noFill/>
        </p:spPr>
        <p:txBody>
          <a:bodyPr wrap="square" rtlCol="0">
            <a:spAutoFit/>
          </a:bodyPr>
          <a:lstStyle/>
          <a:p>
            <a:r>
              <a:rPr lang="en-IN" dirty="0"/>
              <a:t>Estimated flight delay time</a:t>
            </a:r>
          </a:p>
        </p:txBody>
      </p:sp>
    </p:spTree>
    <p:extLst>
      <p:ext uri="{BB962C8B-B14F-4D97-AF65-F5344CB8AC3E}">
        <p14:creationId xmlns:p14="http://schemas.microsoft.com/office/powerpoint/2010/main" val="2133079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1245A-171B-4A38-8F4A-2E467120504D}"/>
              </a:ext>
            </a:extLst>
          </p:cNvPr>
          <p:cNvSpPr>
            <a:spLocks noGrp="1"/>
          </p:cNvSpPr>
          <p:nvPr>
            <p:ph type="title"/>
          </p:nvPr>
        </p:nvSpPr>
        <p:spPr>
          <a:xfrm>
            <a:off x="1371600" y="685800"/>
            <a:ext cx="9601200" cy="899719"/>
          </a:xfrm>
        </p:spPr>
        <p:txBody>
          <a:bodyPr>
            <a:normAutofit fontScale="90000"/>
          </a:bodyPr>
          <a:lstStyle/>
          <a:p>
            <a:pPr algn="ctr"/>
            <a:r>
              <a:rPr lang="en-US" b="1" dirty="0">
                <a:effectLst/>
                <a:latin typeface="Verdana" panose="020B0604030504040204" pitchFamily="34" charset="0"/>
                <a:ea typeface="Calibri" panose="020F0502020204030204" pitchFamily="34" charset="0"/>
                <a:cs typeface="Times New Roman" panose="02020603050405020304" pitchFamily="18" charset="0"/>
              </a:rPr>
              <a:t>REFERENCES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5DEF0E8-206F-4443-9F10-0BE11D55C45F}"/>
              </a:ext>
            </a:extLst>
          </p:cNvPr>
          <p:cNvSpPr>
            <a:spLocks noGrp="1"/>
          </p:cNvSpPr>
          <p:nvPr>
            <p:ph idx="1"/>
          </p:nvPr>
        </p:nvSpPr>
        <p:spPr>
          <a:xfrm>
            <a:off x="1371600" y="1702965"/>
            <a:ext cx="9601200" cy="4164435"/>
          </a:xfrm>
        </p:spPr>
        <p:txBody>
          <a:bodyPr/>
          <a:lstStyle/>
          <a:p>
            <a:r>
              <a:rPr lang="en-US" dirty="0">
                <a:effectLst/>
                <a:latin typeface="Verdana" panose="020B0604030504040204" pitchFamily="34" charset="0"/>
                <a:ea typeface="Verdana" panose="020B0604030504040204" pitchFamily="34" charset="0"/>
                <a:cs typeface="Times New Roman" panose="02020603050405020304" pitchFamily="18" charset="0"/>
              </a:rPr>
              <a:t>Shao, Wei, et al. "Flight Delay Prediction using Airport Situational Awareness Map." Proceedings of the 27th ACM SIGSPATIAL International Conference on Advances in Geographic Information Systems. 2019.</a:t>
            </a:r>
          </a:p>
          <a:p>
            <a:r>
              <a:rPr lang="en-US" dirty="0">
                <a:effectLst/>
                <a:latin typeface="Verdana" panose="020B0604030504040204" pitchFamily="34" charset="0"/>
                <a:ea typeface="Verdana" panose="020B0604030504040204" pitchFamily="34" charset="0"/>
                <a:cs typeface="Times New Roman" panose="02020603050405020304" pitchFamily="18" charset="0"/>
              </a:rPr>
              <a:t>Raj, Jennifer S., and J. Vijitha Ananthi. "Recurrent neural networks and nonlinear prediction in support vector machines." Journal of Soft Computing Paradigm (JSCP) 1.01 (2019): 33-40.</a:t>
            </a:r>
          </a:p>
          <a:p>
            <a:r>
              <a:rPr lang="en-US" dirty="0">
                <a:effectLst/>
                <a:latin typeface="Verdana" panose="020B0604030504040204" pitchFamily="34" charset="0"/>
                <a:ea typeface="Verdana" panose="020B0604030504040204" pitchFamily="34" charset="0"/>
                <a:cs typeface="Times New Roman" panose="02020603050405020304" pitchFamily="18" charset="0"/>
              </a:rPr>
              <a:t>Ye, Bojia , et al. "A Methodology for Predicting Aggregate Flight Departure Delays in Airports Based on Supervised Learning." Sustainability 12.7 (2020): 2749.</a:t>
            </a:r>
          </a:p>
          <a:p>
            <a:r>
              <a:rPr lang="en-US" dirty="0">
                <a:effectLst/>
                <a:latin typeface="Verdana" panose="020B0604030504040204" pitchFamily="34" charset="0"/>
                <a:ea typeface="Verdana" panose="020B0604030504040204" pitchFamily="34" charset="0"/>
                <a:cs typeface="Times New Roman" panose="02020603050405020304" pitchFamily="18" charset="0"/>
              </a:rPr>
              <a:t>Musaddi , Roshni, et al. "Flight Delay Prediction using Binary Classification." </a:t>
            </a:r>
            <a:endParaRPr lang="en-IN" dirty="0">
              <a:effectLst/>
              <a:latin typeface="Verdana" panose="020B0604030504040204" pitchFamily="34" charset="0"/>
              <a:ea typeface="Verdana" panose="020B0604030504040204" pitchFamily="34" charset="0"/>
              <a:cs typeface="Times New Roman" panose="02020603050405020304" pitchFamily="18" charset="0"/>
            </a:endParaRPr>
          </a:p>
          <a:p>
            <a:endParaRPr lang="en-US" dirty="0">
              <a:latin typeface="Verdana" panose="020B0604030504040204" pitchFamily="34" charset="0"/>
              <a:ea typeface="Verdana" panose="020B0604030504040204" pitchFamily="34" charset="0"/>
              <a:cs typeface="Times New Roman" panose="02020603050405020304" pitchFamily="18" charset="0"/>
            </a:endParaRPr>
          </a:p>
          <a:p>
            <a:endParaRPr lang="en-US" dirty="0">
              <a:latin typeface="Verdana" panose="020B0604030504040204" pitchFamily="34" charset="0"/>
              <a:ea typeface="Verdana" panose="020B060403050404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60136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1245A-171B-4A38-8F4A-2E467120504D}"/>
              </a:ext>
            </a:extLst>
          </p:cNvPr>
          <p:cNvSpPr>
            <a:spLocks noGrp="1"/>
          </p:cNvSpPr>
          <p:nvPr>
            <p:ph type="title"/>
          </p:nvPr>
        </p:nvSpPr>
        <p:spPr>
          <a:xfrm>
            <a:off x="1371600" y="685800"/>
            <a:ext cx="9601200" cy="899719"/>
          </a:xfrm>
        </p:spPr>
        <p:txBody>
          <a:bodyPr>
            <a:normAutofit fontScale="90000"/>
          </a:bodyPr>
          <a:lstStyle/>
          <a:p>
            <a:pPr algn="ctr"/>
            <a:r>
              <a:rPr lang="en-US" b="1" dirty="0">
                <a:effectLst/>
                <a:latin typeface="Verdana" panose="020B0604030504040204" pitchFamily="34" charset="0"/>
                <a:ea typeface="Calibri" panose="020F0502020204030204" pitchFamily="34" charset="0"/>
                <a:cs typeface="Times New Roman" panose="02020603050405020304" pitchFamily="18" charset="0"/>
              </a:rPr>
              <a:t>REFERENCES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5DEF0E8-206F-4443-9F10-0BE11D55C45F}"/>
              </a:ext>
            </a:extLst>
          </p:cNvPr>
          <p:cNvSpPr>
            <a:spLocks noGrp="1"/>
          </p:cNvSpPr>
          <p:nvPr>
            <p:ph idx="1"/>
          </p:nvPr>
        </p:nvSpPr>
        <p:spPr>
          <a:xfrm>
            <a:off x="1371600" y="1702965"/>
            <a:ext cx="9601200" cy="4164435"/>
          </a:xfrm>
        </p:spPr>
        <p:txBody>
          <a:bodyPr>
            <a:normAutofit lnSpcReduction="10000"/>
          </a:bodyPr>
          <a:lstStyle/>
          <a:p>
            <a:r>
              <a:rPr lang="en-US" dirty="0">
                <a:latin typeface="Verdana" panose="020B0604030504040204" pitchFamily="34" charset="0"/>
                <a:ea typeface="Verdana" panose="020B0604030504040204" pitchFamily="34" charset="0"/>
                <a:cs typeface="Times New Roman" panose="02020603050405020304" pitchFamily="18" charset="0"/>
              </a:rPr>
              <a:t>K</a:t>
            </a:r>
            <a:r>
              <a:rPr lang="en-US" sz="2000" dirty="0">
                <a:effectLst/>
                <a:latin typeface="Verdana" panose="020B0604030504040204" pitchFamily="34" charset="0"/>
                <a:ea typeface="Calibri" panose="020F0502020204030204" pitchFamily="34" charset="0"/>
                <a:cs typeface="Times New Roman" panose="02020603050405020304" pitchFamily="18" charset="0"/>
              </a:rPr>
              <a:t>hanmohammadi , Sina , Salih Tutun , and Yunus Kucuk . "A new multilevel input layer artificial neural network for predicting flight delays at JFK airport." Procedia Computer Science 95 (2016): 237-244. </a:t>
            </a:r>
          </a:p>
          <a:p>
            <a:r>
              <a:rPr lang="en-US" sz="2000" dirty="0">
                <a:effectLst/>
                <a:latin typeface="Verdana" panose="020B0604030504040204" pitchFamily="34" charset="0"/>
                <a:ea typeface="Verdana" panose="020B0604030504040204" pitchFamily="34" charset="0"/>
                <a:cs typeface="Times New Roman" panose="02020603050405020304" pitchFamily="18" charset="0"/>
              </a:rPr>
              <a:t>Ding, Yi. "Predicting flight delay based on multiple linear regression." IOP Conference Series: Earth and Environmental Science. Vol. 81.No. 1.IOP Publishing, 2017.</a:t>
            </a:r>
          </a:p>
          <a:p>
            <a:r>
              <a:rPr lang="en-US" sz="2000" dirty="0">
                <a:effectLst/>
                <a:latin typeface="Verdana" panose="020B0604030504040204" pitchFamily="34" charset="0"/>
                <a:ea typeface="Verdana" panose="020B0604030504040204" pitchFamily="34" charset="0"/>
                <a:cs typeface="Times New Roman" panose="02020603050405020304" pitchFamily="18" charset="0"/>
              </a:rPr>
              <a:t>Kalliguddi , Anish M., and Aera K. Leboulluec . "Predictive modeling of aircraft flight delay." Universal Journal of Management 5.10 (2017): 485-491.</a:t>
            </a:r>
          </a:p>
          <a:p>
            <a:r>
              <a:rPr lang="en-IN" sz="2000" dirty="0">
                <a:latin typeface="Verdana" panose="020B0604030504040204" pitchFamily="34" charset="0"/>
                <a:ea typeface="Verdana" panose="020B0604030504040204" pitchFamily="34" charset="0"/>
              </a:rPr>
              <a:t>Airline Delay Prediction using Machine Learning Techniques. Devansh Shah, Ayushi Lodaria , Danish Jain, Lynette D’Mello .</a:t>
            </a:r>
            <a:r>
              <a:rPr lang="en-US" dirty="0">
                <a:latin typeface="Verdana" panose="020B0604030504040204" pitchFamily="34" charset="0"/>
                <a:ea typeface="Verdana" panose="020B0604030504040204" pitchFamily="34" charset="0"/>
              </a:rPr>
              <a:t> ISSN: 2277-3878, Volume-9 Issue-2, July 2020</a:t>
            </a:r>
            <a:r>
              <a:rPr lang="en-IN" dirty="0">
                <a:latin typeface="Verdana" panose="020B0604030504040204" pitchFamily="34" charset="0"/>
                <a:ea typeface="Verdana" panose="020B0604030504040204" pitchFamily="34" charset="0"/>
              </a:rPr>
              <a:t>.</a:t>
            </a:r>
            <a:r>
              <a:rPr lang="en-IN" sz="2000" dirty="0">
                <a:latin typeface="Verdana" panose="020B0604030504040204" pitchFamily="34" charset="0"/>
                <a:ea typeface="Verdana" panose="020B0604030504040204" pitchFamily="34" charset="0"/>
              </a:rPr>
              <a:t> </a:t>
            </a:r>
          </a:p>
          <a:p>
            <a:endParaRPr lang="en-US" dirty="0">
              <a:latin typeface="Verdana" panose="020B0604030504040204" pitchFamily="34" charset="0"/>
              <a:ea typeface="Verdana" panose="020B0604030504040204" pitchFamily="34" charset="0"/>
              <a:cs typeface="Times New Roman" panose="02020603050405020304" pitchFamily="18" charset="0"/>
            </a:endParaRPr>
          </a:p>
          <a:p>
            <a:endParaRPr lang="en-US" sz="2000" dirty="0">
              <a:effectLst/>
              <a:latin typeface="Verdana" panose="020B0604030504040204" pitchFamily="34" charset="0"/>
              <a:ea typeface="Verdana" panose="020B0604030504040204" pitchFamily="34" charset="0"/>
              <a:cs typeface="Times New Roman" panose="02020603050405020304" pitchFamily="18" charset="0"/>
            </a:endParaRPr>
          </a:p>
          <a:p>
            <a:endParaRPr lang="en-US" sz="2000" dirty="0">
              <a:effectLst/>
              <a:latin typeface="Verdana" panose="020B0604030504040204" pitchFamily="34" charset="0"/>
              <a:ea typeface="Calibri" panose="020F0502020204030204" pitchFamily="34" charset="0"/>
              <a:cs typeface="Times New Roman" panose="02020603050405020304" pitchFamily="18" charset="0"/>
            </a:endParaRPr>
          </a:p>
          <a:p>
            <a:endParaRPr lang="en-US" dirty="0">
              <a:latin typeface="Verdana" panose="020B0604030504040204" pitchFamily="34" charset="0"/>
              <a:ea typeface="Verdana" panose="020B0604030504040204" pitchFamily="34" charset="0"/>
              <a:cs typeface="Times New Roman" panose="02020603050405020304" pitchFamily="18" charset="0"/>
            </a:endParaRPr>
          </a:p>
          <a:p>
            <a:endParaRPr lang="en-US" dirty="0">
              <a:latin typeface="Verdana" panose="020B0604030504040204" pitchFamily="34" charset="0"/>
              <a:ea typeface="Verdana" panose="020B060403050404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17927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a:bodyPr>
          <a:lstStyle/>
          <a:p>
            <a:r>
              <a:rPr lang="en-US" dirty="0">
                <a:solidFill>
                  <a:schemeClr val="bg2"/>
                </a:solidFill>
              </a:rPr>
              <a:t>Thank you</a:t>
            </a:r>
          </a:p>
        </p:txBody>
      </p:sp>
    </p:spTree>
    <p:extLst>
      <p:ext uri="{BB962C8B-B14F-4D97-AF65-F5344CB8AC3E}">
        <p14:creationId xmlns:p14="http://schemas.microsoft.com/office/powerpoint/2010/main" val="1799120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F76E5-2718-49C9-93DC-7B885C5E00AB}"/>
              </a:ext>
            </a:extLst>
          </p:cNvPr>
          <p:cNvSpPr>
            <a:spLocks noGrp="1"/>
          </p:cNvSpPr>
          <p:nvPr>
            <p:ph type="title"/>
          </p:nvPr>
        </p:nvSpPr>
        <p:spPr>
          <a:xfrm>
            <a:off x="1371600" y="685800"/>
            <a:ext cx="9601200" cy="769289"/>
          </a:xfrm>
        </p:spPr>
        <p:txBody>
          <a:bodyPr/>
          <a:lstStyle/>
          <a:p>
            <a:pPr algn="ctr"/>
            <a:r>
              <a:rPr lang="en-US" dirty="0"/>
              <a:t>Abstract</a:t>
            </a:r>
            <a:endParaRPr lang="en-IN" dirty="0"/>
          </a:p>
        </p:txBody>
      </p:sp>
      <p:sp>
        <p:nvSpPr>
          <p:cNvPr id="3" name="Content Placeholder 2">
            <a:extLst>
              <a:ext uri="{FF2B5EF4-FFF2-40B4-BE49-F238E27FC236}">
                <a16:creationId xmlns:a16="http://schemas.microsoft.com/office/drawing/2014/main" id="{8BD2D160-2F96-4BDF-B8C8-10A78DF3398F}"/>
              </a:ext>
            </a:extLst>
          </p:cNvPr>
          <p:cNvSpPr>
            <a:spLocks noGrp="1"/>
          </p:cNvSpPr>
          <p:nvPr>
            <p:ph idx="1"/>
          </p:nvPr>
        </p:nvSpPr>
        <p:spPr>
          <a:xfrm>
            <a:off x="1371600" y="1956020"/>
            <a:ext cx="9601200" cy="4309607"/>
          </a:xfrm>
        </p:spPr>
        <p:txBody>
          <a:bodyPr/>
          <a:lstStyle/>
          <a:p>
            <a:r>
              <a:rPr lang="en-US" sz="1800" dirty="0">
                <a:effectLst/>
                <a:latin typeface="Verdana" panose="020B0604030504040204" pitchFamily="34" charset="0"/>
                <a:ea typeface="Calibri" panose="020F0502020204030204" pitchFamily="34" charset="0"/>
                <a:cs typeface="Times New Roman" panose="02020603050405020304" pitchFamily="18" charset="0"/>
              </a:rPr>
              <a:t>Flight delay is a major problem in the aviation sector. During the last two decades, the growth of the aviation sector has caused air traffic congestion, which has caused flight delays. </a:t>
            </a:r>
          </a:p>
          <a:p>
            <a:r>
              <a:rPr lang="en-US" sz="1800" dirty="0">
                <a:effectLst/>
                <a:latin typeface="Verdana" panose="020B0604030504040204" pitchFamily="34" charset="0"/>
                <a:ea typeface="Calibri" panose="020F0502020204030204" pitchFamily="34" charset="0"/>
                <a:cs typeface="Times New Roman" panose="02020603050405020304" pitchFamily="18" charset="0"/>
              </a:rPr>
              <a:t>Flight delays result not only in the loss of fortune also negatively impact the environment. They also cause significant losses for airlines operating commercial flights. </a:t>
            </a:r>
          </a:p>
          <a:p>
            <a:r>
              <a:rPr lang="en-US" sz="1800" dirty="0">
                <a:effectLst/>
                <a:latin typeface="Verdana" panose="020B0604030504040204" pitchFamily="34" charset="0"/>
                <a:ea typeface="Calibri" panose="020F0502020204030204" pitchFamily="34" charset="0"/>
                <a:cs typeface="Times New Roman" panose="02020603050405020304" pitchFamily="18" charset="0"/>
              </a:rPr>
              <a:t>Therefore, they do everything possible in the prevention or avoidance of delays and cancellations of flights by taking some measures. </a:t>
            </a:r>
          </a:p>
          <a:p>
            <a:r>
              <a:rPr lang="en-US" sz="1800" dirty="0">
                <a:effectLst/>
                <a:latin typeface="Verdana" panose="020B0604030504040204" pitchFamily="34" charset="0"/>
                <a:ea typeface="Calibri" panose="020F0502020204030204" pitchFamily="34" charset="0"/>
                <a:cs typeface="Times New Roman" panose="02020603050405020304" pitchFamily="18" charset="0"/>
              </a:rPr>
              <a:t>Using machine learning models such as Logistic Regression, Decision Tree Regression, Random Forest Regression we predict whether the arrival of a particular flight will be delayed or not.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57100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416F2C-C0FF-4A5A-B3DD-3BAE75662773}"/>
              </a:ext>
            </a:extLst>
          </p:cNvPr>
          <p:cNvSpPr>
            <a:spLocks noGrp="1"/>
          </p:cNvSpPr>
          <p:nvPr>
            <p:ph type="title"/>
          </p:nvPr>
        </p:nvSpPr>
        <p:spPr>
          <a:xfrm>
            <a:off x="723900" y="192947"/>
            <a:ext cx="3855720" cy="805343"/>
          </a:xfrm>
        </p:spPr>
        <p:txBody>
          <a:bodyPr/>
          <a:lstStyle/>
          <a:p>
            <a:pPr algn="ctr"/>
            <a:r>
              <a:rPr lang="en-US" dirty="0"/>
              <a:t>Introduction</a:t>
            </a:r>
            <a:endParaRPr lang="en-IN" dirty="0"/>
          </a:p>
        </p:txBody>
      </p:sp>
      <p:sp>
        <p:nvSpPr>
          <p:cNvPr id="5" name="Content Placeholder 4">
            <a:extLst>
              <a:ext uri="{FF2B5EF4-FFF2-40B4-BE49-F238E27FC236}">
                <a16:creationId xmlns:a16="http://schemas.microsoft.com/office/drawing/2014/main" id="{2581A570-9E07-4DFD-A492-BD4654F43AD1}"/>
              </a:ext>
            </a:extLst>
          </p:cNvPr>
          <p:cNvSpPr>
            <a:spLocks noGrp="1"/>
          </p:cNvSpPr>
          <p:nvPr>
            <p:ph idx="1"/>
          </p:nvPr>
        </p:nvSpPr>
        <p:spPr>
          <a:xfrm>
            <a:off x="6256020" y="685801"/>
            <a:ext cx="5212080" cy="5085825"/>
          </a:xfrm>
        </p:spPr>
        <p:txBody>
          <a:bodyPr/>
          <a:lstStyle/>
          <a:p>
            <a:r>
              <a:rPr lang="en-US" sz="2400" dirty="0"/>
              <a:t>The aviation industry around the globe incur huge losses due to various factors, one of these factors is Airline Delay. Airline delay tends to be onerous for every entity involved i.e. airports, airlines and passengers.</a:t>
            </a:r>
          </a:p>
          <a:p>
            <a:r>
              <a:rPr lang="en-US" sz="2400" dirty="0"/>
              <a:t>As per the numbers from Bureau of Transportation Statistics (BTS) approximately 20% of all the commercial flights are delayed. These delays are responsible for large economic and environmental losses.</a:t>
            </a:r>
          </a:p>
          <a:p>
            <a:endParaRPr lang="en-US" dirty="0"/>
          </a:p>
          <a:p>
            <a:endParaRPr lang="en-IN" dirty="0"/>
          </a:p>
        </p:txBody>
      </p:sp>
      <p:pic>
        <p:nvPicPr>
          <p:cNvPr id="1026" name="Picture 2" descr="70,564 Airplane Runway Stock Photos, Pictures &amp;amp; Royalty-Free Images - iStock">
            <a:extLst>
              <a:ext uri="{FF2B5EF4-FFF2-40B4-BE49-F238E27FC236}">
                <a16:creationId xmlns:a16="http://schemas.microsoft.com/office/drawing/2014/main" id="{496A9D35-26D9-41E8-A22B-0A91E609D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29" y="1174460"/>
            <a:ext cx="4640754" cy="521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0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9DB74EB-2A7D-443D-B969-8BF48F993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8252340" y="639704"/>
            <a:ext cx="3299579" cy="2334084"/>
          </a:xfrm>
        </p:spPr>
        <p:txBody>
          <a:bodyPr anchor="ctr">
            <a:normAutofit/>
          </a:bodyPr>
          <a:lstStyle/>
          <a:p>
            <a:pPr algn="ctr"/>
            <a:r>
              <a:rPr lang="en-US" dirty="0">
                <a:solidFill>
                  <a:schemeClr val="bg1"/>
                </a:solidFill>
              </a:rPr>
              <a:t>Problem Statement</a:t>
            </a:r>
          </a:p>
        </p:txBody>
      </p:sp>
      <p:sp>
        <p:nvSpPr>
          <p:cNvPr id="20" name="Rectangle 19">
            <a:extLst>
              <a:ext uri="{FF2B5EF4-FFF2-40B4-BE49-F238E27FC236}">
                <a16:creationId xmlns:a16="http://schemas.microsoft.com/office/drawing/2014/main" id="{19036E77-5F7B-494E-A117-FEA947B35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F4E77688-5545-40D7-B2AE-D233AB6D64A7}"/>
              </a:ext>
            </a:extLst>
          </p:cNvPr>
          <p:cNvSpPr>
            <a:spLocks noGrp="1"/>
          </p:cNvSpPr>
          <p:nvPr>
            <p:ph idx="1"/>
          </p:nvPr>
        </p:nvSpPr>
        <p:spPr>
          <a:xfrm>
            <a:off x="763326" y="723569"/>
            <a:ext cx="6178164" cy="5939623"/>
          </a:xfrm>
        </p:spPr>
        <p:txBody>
          <a:bodyPr>
            <a:normAutofit/>
          </a:bodyPr>
          <a:lstStyle/>
          <a:p>
            <a:pPr algn="l"/>
            <a:r>
              <a:rPr lang="en-US" sz="2400" b="0" i="0" dirty="0">
                <a:solidFill>
                  <a:schemeClr val="accent6">
                    <a:lumMod val="75000"/>
                  </a:schemeClr>
                </a:solidFill>
                <a:effectLst/>
                <a:latin typeface="Bell MT" panose="02020503060305020303" pitchFamily="18" charset="0"/>
                <a:cs typeface="Times New Roman" panose="02020603050405020304" pitchFamily="18" charset="0"/>
              </a:rPr>
              <a:t>Late-arriving aircraft</a:t>
            </a:r>
          </a:p>
          <a:p>
            <a:pPr algn="l"/>
            <a:r>
              <a:rPr lang="en-US" sz="2400" b="0" i="0" dirty="0">
                <a:solidFill>
                  <a:schemeClr val="accent6">
                    <a:lumMod val="75000"/>
                  </a:schemeClr>
                </a:solidFill>
                <a:effectLst/>
                <a:latin typeface="Bell MT" panose="02020503060305020303" pitchFamily="18" charset="0"/>
                <a:cs typeface="Times New Roman" panose="02020603050405020304" pitchFamily="18" charset="0"/>
              </a:rPr>
              <a:t>Air carrier delays</a:t>
            </a:r>
            <a:endParaRPr lang="en-US" sz="2400" b="0" i="0" dirty="0">
              <a:solidFill>
                <a:schemeClr val="bg1"/>
              </a:solidFill>
              <a:effectLst/>
              <a:latin typeface="Bell MT" panose="02020503060305020303" pitchFamily="18" charset="0"/>
              <a:cs typeface="Times New Roman" panose="02020603050405020304" pitchFamily="18" charset="0"/>
            </a:endParaRPr>
          </a:p>
          <a:p>
            <a:pPr algn="l"/>
            <a:r>
              <a:rPr lang="en-US" sz="2400" b="0" i="0" dirty="0">
                <a:solidFill>
                  <a:schemeClr val="accent6">
                    <a:lumMod val="75000"/>
                  </a:schemeClr>
                </a:solidFill>
                <a:effectLst/>
                <a:latin typeface="Bell MT" panose="02020503060305020303" pitchFamily="18" charset="0"/>
                <a:cs typeface="Times New Roman" panose="02020603050405020304" pitchFamily="18" charset="0"/>
              </a:rPr>
              <a:t>NAS delays</a:t>
            </a:r>
            <a:endParaRPr lang="en-US" sz="2400" b="0" i="0" dirty="0">
              <a:solidFill>
                <a:schemeClr val="bg1"/>
              </a:solidFill>
              <a:effectLst/>
              <a:latin typeface="Bell MT" panose="02020503060305020303" pitchFamily="18" charset="0"/>
              <a:cs typeface="Times New Roman" panose="02020603050405020304" pitchFamily="18" charset="0"/>
            </a:endParaRPr>
          </a:p>
          <a:p>
            <a:pPr algn="l"/>
            <a:r>
              <a:rPr lang="en-US" sz="2400" b="0" i="0" dirty="0">
                <a:solidFill>
                  <a:schemeClr val="accent6">
                    <a:lumMod val="75000"/>
                  </a:schemeClr>
                </a:solidFill>
                <a:effectLst/>
                <a:latin typeface="Bell MT" panose="02020503060305020303" pitchFamily="18" charset="0"/>
                <a:cs typeface="Times New Roman" panose="02020603050405020304" pitchFamily="18" charset="0"/>
              </a:rPr>
              <a:t>Extreme weather</a:t>
            </a:r>
            <a:endParaRPr lang="en-US" b="0" i="0" dirty="0">
              <a:solidFill>
                <a:schemeClr val="tx1"/>
              </a:solidFill>
              <a:effectLst/>
              <a:latin typeface="ff6"/>
            </a:endParaRPr>
          </a:p>
          <a:p>
            <a:endParaRPr lang="en-IN" dirty="0"/>
          </a:p>
        </p:txBody>
      </p:sp>
      <p:pic>
        <p:nvPicPr>
          <p:cNvPr id="6" name="Picture 5">
            <a:extLst>
              <a:ext uri="{FF2B5EF4-FFF2-40B4-BE49-F238E27FC236}">
                <a16:creationId xmlns:a16="http://schemas.microsoft.com/office/drawing/2014/main" id="{DB9C4664-9FB0-4762-B1ED-2E810198BAFC}"/>
              </a:ext>
            </a:extLst>
          </p:cNvPr>
          <p:cNvPicPr>
            <a:picLocks noChangeAspect="1"/>
          </p:cNvPicPr>
          <p:nvPr/>
        </p:nvPicPr>
        <p:blipFill rotWithShape="1">
          <a:blip r:embed="rId3"/>
          <a:srcRect l="31499" t="35947" r="39440" b="39821"/>
          <a:stretch/>
        </p:blipFill>
        <p:spPr>
          <a:xfrm>
            <a:off x="3060138" y="3229268"/>
            <a:ext cx="5192202" cy="290516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4513655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EB3E0-42A8-4115-AEDF-F8A29057AB2A}"/>
              </a:ext>
            </a:extLst>
          </p:cNvPr>
          <p:cNvSpPr>
            <a:spLocks noGrp="1"/>
          </p:cNvSpPr>
          <p:nvPr>
            <p:ph type="title"/>
          </p:nvPr>
        </p:nvSpPr>
        <p:spPr>
          <a:xfrm>
            <a:off x="1371600" y="685800"/>
            <a:ext cx="4447786" cy="748717"/>
          </a:xfrm>
        </p:spPr>
        <p:txBody>
          <a:bodyPr>
            <a:normAutofit/>
          </a:bodyPr>
          <a:lstStyle/>
          <a:p>
            <a:pPr algn="ctr"/>
            <a:r>
              <a:rPr lang="en-US" sz="3600" dirty="0"/>
              <a:t>Existing System</a:t>
            </a:r>
            <a:endParaRPr lang="en-IN" sz="3600" dirty="0"/>
          </a:p>
        </p:txBody>
      </p:sp>
      <p:sp>
        <p:nvSpPr>
          <p:cNvPr id="3" name="Content Placeholder 2">
            <a:extLst>
              <a:ext uri="{FF2B5EF4-FFF2-40B4-BE49-F238E27FC236}">
                <a16:creationId xmlns:a16="http://schemas.microsoft.com/office/drawing/2014/main" id="{62B081B8-D6B8-4815-9D19-4BC723709FA7}"/>
              </a:ext>
            </a:extLst>
          </p:cNvPr>
          <p:cNvSpPr>
            <a:spLocks noGrp="1"/>
          </p:cNvSpPr>
          <p:nvPr>
            <p:ph sz="half" idx="1"/>
          </p:nvPr>
        </p:nvSpPr>
        <p:spPr>
          <a:xfrm>
            <a:off x="1371600" y="1367406"/>
            <a:ext cx="4447786" cy="4499995"/>
          </a:xfrm>
        </p:spPr>
        <p:txBody>
          <a:bodyPr>
            <a:normAutofit/>
          </a:bodyPr>
          <a:lstStyle/>
          <a:p>
            <a:r>
              <a:rPr lang="en-US" sz="2400" dirty="0"/>
              <a:t>There have been too many studies in this area. For example, older Regression method has been used to compute delay propagation.</a:t>
            </a:r>
          </a:p>
          <a:p>
            <a:r>
              <a:rPr lang="en-US" sz="2400" dirty="0"/>
              <a:t>For this model, the destination delay is highly dependent to arrival flights and the effective factors include; day, time, airport capacity and some factors are related to passenger loads.</a:t>
            </a:r>
            <a:endParaRPr lang="en-IN" sz="2400" dirty="0"/>
          </a:p>
        </p:txBody>
      </p:sp>
      <p:sp>
        <p:nvSpPr>
          <p:cNvPr id="4" name="Content Placeholder 3">
            <a:extLst>
              <a:ext uri="{FF2B5EF4-FFF2-40B4-BE49-F238E27FC236}">
                <a16:creationId xmlns:a16="http://schemas.microsoft.com/office/drawing/2014/main" id="{919BD847-F00C-4093-A221-B94E110079E5}"/>
              </a:ext>
            </a:extLst>
          </p:cNvPr>
          <p:cNvSpPr>
            <a:spLocks noGrp="1"/>
          </p:cNvSpPr>
          <p:nvPr>
            <p:ph sz="half" idx="2"/>
          </p:nvPr>
        </p:nvSpPr>
        <p:spPr>
          <a:xfrm>
            <a:off x="6525403" y="1367407"/>
            <a:ext cx="4447786" cy="4499993"/>
          </a:xfrm>
        </p:spPr>
        <p:txBody>
          <a:bodyPr>
            <a:normAutofit/>
          </a:bodyPr>
          <a:lstStyle/>
          <a:p>
            <a:r>
              <a:rPr lang="en-US" sz="2400" dirty="0"/>
              <a:t>We develop a system that predicts for a delay in flight departure based on certain parameters.</a:t>
            </a:r>
          </a:p>
          <a:p>
            <a:r>
              <a:rPr lang="en-US" sz="2400" dirty="0"/>
              <a:t>We train our model for forecasting using various attributes of a particular flight, such as arrival performances, flight summaries, origin/destination, etc.</a:t>
            </a:r>
            <a:endParaRPr lang="en-IN" sz="2400" dirty="0"/>
          </a:p>
        </p:txBody>
      </p:sp>
      <p:sp>
        <p:nvSpPr>
          <p:cNvPr id="6" name="Title 1">
            <a:extLst>
              <a:ext uri="{FF2B5EF4-FFF2-40B4-BE49-F238E27FC236}">
                <a16:creationId xmlns:a16="http://schemas.microsoft.com/office/drawing/2014/main" id="{D7A84E20-4B55-4851-A444-7B80AB522E48}"/>
              </a:ext>
            </a:extLst>
          </p:cNvPr>
          <p:cNvSpPr txBox="1">
            <a:spLocks/>
          </p:cNvSpPr>
          <p:nvPr/>
        </p:nvSpPr>
        <p:spPr>
          <a:xfrm>
            <a:off x="6283354" y="685801"/>
            <a:ext cx="4781724" cy="681606"/>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3600" dirty="0"/>
              <a:t>Proposed System</a:t>
            </a:r>
            <a:endParaRPr lang="en-IN" sz="3600" dirty="0"/>
          </a:p>
        </p:txBody>
      </p:sp>
    </p:spTree>
    <p:extLst>
      <p:ext uri="{BB962C8B-B14F-4D97-AF65-F5344CB8AC3E}">
        <p14:creationId xmlns:p14="http://schemas.microsoft.com/office/powerpoint/2010/main" val="1039176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6FD2E-3FE1-4DAB-A885-E07F43ACAFDF}"/>
              </a:ext>
            </a:extLst>
          </p:cNvPr>
          <p:cNvSpPr>
            <a:spLocks noGrp="1"/>
          </p:cNvSpPr>
          <p:nvPr>
            <p:ph type="title"/>
          </p:nvPr>
        </p:nvSpPr>
        <p:spPr/>
        <p:txBody>
          <a:bodyPr/>
          <a:lstStyle/>
          <a:p>
            <a:pPr algn="ctr"/>
            <a:r>
              <a:rPr lang="en-US" sz="4000" b="1" dirty="0">
                <a:latin typeface="Verdana" panose="020B0604030504040204" pitchFamily="34" charset="0"/>
                <a:ea typeface="Calibri" panose="020F0502020204030204" pitchFamily="34" charset="0"/>
                <a:cs typeface="Times New Roman" panose="02020603050405020304" pitchFamily="18" charset="0"/>
              </a:rPr>
              <a:t>SOFT</a:t>
            </a:r>
            <a:r>
              <a:rPr lang="en-US" sz="4000" b="1" dirty="0">
                <a:effectLst/>
                <a:latin typeface="Verdana" panose="020B0604030504040204" pitchFamily="34" charset="0"/>
                <a:ea typeface="Calibri" panose="020F0502020204030204" pitchFamily="34" charset="0"/>
                <a:cs typeface="Times New Roman" panose="02020603050405020304" pitchFamily="18" charset="0"/>
              </a:rPr>
              <a:t>WARE</a:t>
            </a:r>
            <a:r>
              <a:rPr lang="en-US" sz="1800" b="1" dirty="0">
                <a:effectLst/>
                <a:latin typeface="Verdana" panose="020B0604030504040204" pitchFamily="34" charset="0"/>
                <a:ea typeface="Calibri" panose="020F0502020204030204" pitchFamily="34" charset="0"/>
                <a:cs typeface="Times New Roman" panose="02020603050405020304" pitchFamily="18" charset="0"/>
              </a:rPr>
              <a:t>  </a:t>
            </a:r>
            <a:r>
              <a:rPr lang="en-US" sz="4000" b="1" dirty="0">
                <a:effectLst/>
                <a:latin typeface="Verdana" panose="020B0604030504040204" pitchFamily="34" charset="0"/>
                <a:ea typeface="Calibri" panose="020F0502020204030204" pitchFamily="34" charset="0"/>
                <a:cs typeface="Times New Roman" panose="02020603050405020304" pitchFamily="18" charset="0"/>
              </a:rPr>
              <a:t>REQUIREMENTS</a:t>
            </a:r>
            <a:endParaRPr lang="en-IN" sz="4000" dirty="0"/>
          </a:p>
        </p:txBody>
      </p:sp>
      <p:sp>
        <p:nvSpPr>
          <p:cNvPr id="7" name="Content Placeholder 6">
            <a:extLst>
              <a:ext uri="{FF2B5EF4-FFF2-40B4-BE49-F238E27FC236}">
                <a16:creationId xmlns:a16="http://schemas.microsoft.com/office/drawing/2014/main" id="{23361ACB-6A13-4142-B515-88D98EA4A5F7}"/>
              </a:ext>
            </a:extLst>
          </p:cNvPr>
          <p:cNvSpPr>
            <a:spLocks noGrp="1"/>
          </p:cNvSpPr>
          <p:nvPr>
            <p:ph idx="1"/>
          </p:nvPr>
        </p:nvSpPr>
        <p:spPr>
          <a:xfrm>
            <a:off x="1371600" y="1770077"/>
            <a:ext cx="3804699" cy="4097323"/>
          </a:xfrm>
        </p:spPr>
        <p:txBody>
          <a:bodyPr/>
          <a:lstStyle/>
          <a:p>
            <a:pPr marL="342900" lvl="0" indent="-342900">
              <a:lnSpc>
                <a:spcPct val="150000"/>
              </a:lnSpc>
              <a:spcAft>
                <a:spcPts val="1000"/>
              </a:spcAft>
              <a:buFont typeface="Wingdings" panose="05000000000000000000" pitchFamily="2" charset="2"/>
              <a:buChar char=""/>
            </a:pPr>
            <a:r>
              <a:rPr lang="en-US" sz="1800" dirty="0">
                <a:effectLst/>
                <a:latin typeface="Verdana" panose="020B0604030504040204" pitchFamily="34" charset="0"/>
                <a:ea typeface="Calibri" panose="020F0502020204030204" pitchFamily="34" charset="0"/>
                <a:cs typeface="Times New Roman" panose="02020603050405020304" pitchFamily="18" charset="0"/>
              </a:rPr>
              <a:t>Programming Language:</a:t>
            </a:r>
          </a:p>
          <a:p>
            <a:pPr marL="0" lvl="0" indent="0">
              <a:lnSpc>
                <a:spcPct val="150000"/>
              </a:lnSpc>
              <a:spcAft>
                <a:spcPts val="1000"/>
              </a:spcAft>
              <a:buNone/>
            </a:pPr>
            <a:r>
              <a:rPr lang="en-US" sz="1800" dirty="0">
                <a:latin typeface="Verdana" panose="020B0604030504040204" pitchFamily="34" charset="0"/>
                <a:ea typeface="Calibri" panose="020F0502020204030204" pitchFamily="34" charset="0"/>
                <a:cs typeface="Times New Roman" panose="02020603050405020304" pitchFamily="18" charset="0"/>
              </a:rPr>
              <a:t>	     </a:t>
            </a:r>
            <a:r>
              <a:rPr lang="en-US" sz="1800" dirty="0">
                <a:effectLst/>
                <a:latin typeface="Verdana" panose="020B0604030504040204" pitchFamily="34" charset="0"/>
                <a:ea typeface="Calibri" panose="020F0502020204030204" pitchFamily="34" charset="0"/>
                <a:cs typeface="Times New Roman" panose="02020603050405020304" pitchFamily="18" charset="0"/>
              </a:rPr>
              <a:t>Python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50000"/>
              </a:lnSpc>
              <a:spcAft>
                <a:spcPts val="10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3" name="TextBox 2">
            <a:extLst>
              <a:ext uri="{FF2B5EF4-FFF2-40B4-BE49-F238E27FC236}">
                <a16:creationId xmlns:a16="http://schemas.microsoft.com/office/drawing/2014/main" id="{A6BAD273-C81A-4BD1-8991-4E4D31AD1CD8}"/>
              </a:ext>
            </a:extLst>
          </p:cNvPr>
          <p:cNvSpPr txBox="1"/>
          <p:nvPr/>
        </p:nvSpPr>
        <p:spPr>
          <a:xfrm>
            <a:off x="7510007" y="2001327"/>
            <a:ext cx="3804699" cy="1200329"/>
          </a:xfrm>
          <a:prstGeom prst="rect">
            <a:avLst/>
          </a:prstGeom>
          <a:noFill/>
        </p:spPr>
        <p:txBody>
          <a:bodyPr wrap="square" rtlCol="0">
            <a:spAutoFit/>
          </a:bodyPr>
          <a:lstStyle/>
          <a:p>
            <a:pPr marL="285750" indent="-285750">
              <a:buFont typeface="Wingdings" panose="05000000000000000000" pitchFamily="2" charset="2"/>
              <a:buChar char="Ø"/>
            </a:pPr>
            <a:r>
              <a:rPr lang="en-US" sz="1800" dirty="0">
                <a:effectLst/>
                <a:latin typeface="Verdana" panose="020B0604030504040204" pitchFamily="34" charset="0"/>
                <a:ea typeface="Calibri" panose="020F0502020204030204" pitchFamily="34" charset="0"/>
                <a:cs typeface="Times New Roman" panose="02020603050405020304" pitchFamily="18" charset="0"/>
              </a:rPr>
              <a:t>IDE:	</a:t>
            </a:r>
          </a:p>
          <a:p>
            <a:r>
              <a:rPr lang="en-US" dirty="0">
                <a:latin typeface="Verdana" panose="020B0604030504040204" pitchFamily="34" charset="0"/>
                <a:ea typeface="Calibri" panose="020F0502020204030204" pitchFamily="34" charset="0"/>
                <a:cs typeface="Times New Roman" panose="02020603050405020304" pitchFamily="18" charset="0"/>
              </a:rPr>
              <a:t>			</a:t>
            </a:r>
          </a:p>
          <a:p>
            <a:r>
              <a:rPr lang="en-US" sz="1800" dirty="0">
                <a:latin typeface="Verdana" panose="020B0604030504040204" pitchFamily="34" charset="0"/>
                <a:ea typeface="Calibri" panose="020F0502020204030204" pitchFamily="34" charset="0"/>
                <a:cs typeface="Times New Roman" panose="02020603050405020304" pitchFamily="18" charset="0"/>
              </a:rPr>
              <a:t>			J</a:t>
            </a:r>
            <a:r>
              <a:rPr lang="en-US" sz="1800" dirty="0">
                <a:effectLst/>
                <a:latin typeface="Verdana" panose="020B0604030504040204" pitchFamily="34" charset="0"/>
                <a:ea typeface="Calibri" panose="020F0502020204030204" pitchFamily="34" charset="0"/>
                <a:cs typeface="Times New Roman" panose="02020603050405020304" pitchFamily="18" charset="0"/>
              </a:rPr>
              <a:t>upyter</a:t>
            </a:r>
          </a:p>
          <a:p>
            <a:endParaRPr lang="en-IN" dirty="0"/>
          </a:p>
        </p:txBody>
      </p:sp>
      <p:pic>
        <p:nvPicPr>
          <p:cNvPr id="1028" name="Picture 4" descr="Python-Logo-PNG-Image (1)">
            <a:extLst>
              <a:ext uri="{FF2B5EF4-FFF2-40B4-BE49-F238E27FC236}">
                <a16:creationId xmlns:a16="http://schemas.microsoft.com/office/drawing/2014/main" id="{5775ACAA-9E09-48B2-A7BE-600223193B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728" y="3554358"/>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uickest way to try out Jupyter Notebook: zero install, 3 CLI commands and  5 minutes to action - AMIS, Data Driven Blog - Oracle &amp; Microsoft Azure">
            <a:extLst>
              <a:ext uri="{FF2B5EF4-FFF2-40B4-BE49-F238E27FC236}">
                <a16:creationId xmlns:a16="http://schemas.microsoft.com/office/drawing/2014/main" id="{B69A4F12-ED0C-4E8E-AEF9-6D30EB4BF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8672" y="3445620"/>
            <a:ext cx="21336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025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89695C-F654-4063-9B69-12D1680640F3}"/>
              </a:ext>
            </a:extLst>
          </p:cNvPr>
          <p:cNvPicPr>
            <a:picLocks noChangeAspect="1"/>
          </p:cNvPicPr>
          <p:nvPr/>
        </p:nvPicPr>
        <p:blipFill>
          <a:blip r:embed="rId2"/>
          <a:stretch>
            <a:fillRect/>
          </a:stretch>
        </p:blipFill>
        <p:spPr>
          <a:xfrm>
            <a:off x="1245141" y="1677989"/>
            <a:ext cx="2755631" cy="2042337"/>
          </a:xfrm>
          <a:prstGeom prst="rect">
            <a:avLst/>
          </a:prstGeom>
        </p:spPr>
      </p:pic>
      <p:pic>
        <p:nvPicPr>
          <p:cNvPr id="3" name="Picture 2">
            <a:extLst>
              <a:ext uri="{FF2B5EF4-FFF2-40B4-BE49-F238E27FC236}">
                <a16:creationId xmlns:a16="http://schemas.microsoft.com/office/drawing/2014/main" id="{927F5050-15FE-4E8B-AD49-2864C024E363}"/>
              </a:ext>
            </a:extLst>
          </p:cNvPr>
          <p:cNvPicPr>
            <a:picLocks noChangeAspect="1"/>
          </p:cNvPicPr>
          <p:nvPr/>
        </p:nvPicPr>
        <p:blipFill>
          <a:blip r:embed="rId3"/>
          <a:stretch>
            <a:fillRect/>
          </a:stretch>
        </p:blipFill>
        <p:spPr>
          <a:xfrm>
            <a:off x="4875283" y="1677989"/>
            <a:ext cx="2743438" cy="1865538"/>
          </a:xfrm>
          <a:prstGeom prst="rect">
            <a:avLst/>
          </a:prstGeom>
        </p:spPr>
      </p:pic>
      <p:pic>
        <p:nvPicPr>
          <p:cNvPr id="4" name="Picture 3">
            <a:extLst>
              <a:ext uri="{FF2B5EF4-FFF2-40B4-BE49-F238E27FC236}">
                <a16:creationId xmlns:a16="http://schemas.microsoft.com/office/drawing/2014/main" id="{CF1A0EC3-33ED-440C-B555-D905A667B81C}"/>
              </a:ext>
            </a:extLst>
          </p:cNvPr>
          <p:cNvPicPr>
            <a:picLocks noChangeAspect="1"/>
          </p:cNvPicPr>
          <p:nvPr/>
        </p:nvPicPr>
        <p:blipFill>
          <a:blip r:embed="rId4"/>
          <a:stretch>
            <a:fillRect/>
          </a:stretch>
        </p:blipFill>
        <p:spPr>
          <a:xfrm>
            <a:off x="8390245" y="1649213"/>
            <a:ext cx="2676376" cy="2060627"/>
          </a:xfrm>
          <a:prstGeom prst="rect">
            <a:avLst/>
          </a:prstGeom>
        </p:spPr>
      </p:pic>
      <p:sp>
        <p:nvSpPr>
          <p:cNvPr id="5" name="Text Placeholder 2">
            <a:extLst>
              <a:ext uri="{FF2B5EF4-FFF2-40B4-BE49-F238E27FC236}">
                <a16:creationId xmlns:a16="http://schemas.microsoft.com/office/drawing/2014/main" id="{3570AB76-C4E4-432C-93FF-4CE7B3F72DA0}"/>
              </a:ext>
            </a:extLst>
          </p:cNvPr>
          <p:cNvSpPr txBox="1">
            <a:spLocks/>
          </p:cNvSpPr>
          <p:nvPr/>
        </p:nvSpPr>
        <p:spPr>
          <a:xfrm>
            <a:off x="1245140" y="4131688"/>
            <a:ext cx="2755631" cy="360000"/>
          </a:xfrm>
          <a:prstGeom prst="rect">
            <a:avLst/>
          </a:prstGeom>
        </p:spPr>
        <p:txBody>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1800" dirty="0">
                <a:latin typeface="Verdana" panose="020B0604030504040204" pitchFamily="34" charset="0"/>
                <a:ea typeface="Calibri" panose="020F0502020204030204" pitchFamily="34" charset="0"/>
                <a:cs typeface="Calibri" panose="020F0502020204030204" pitchFamily="34" charset="0"/>
              </a:rPr>
              <a:t>Processor:</a:t>
            </a:r>
            <a:endParaRPr lang="en-US" dirty="0"/>
          </a:p>
        </p:txBody>
      </p:sp>
      <p:sp>
        <p:nvSpPr>
          <p:cNvPr id="6" name="Text Placeholder 2">
            <a:extLst>
              <a:ext uri="{FF2B5EF4-FFF2-40B4-BE49-F238E27FC236}">
                <a16:creationId xmlns:a16="http://schemas.microsoft.com/office/drawing/2014/main" id="{867D4E41-D21A-46B0-94BF-DF8851E28E43}"/>
              </a:ext>
            </a:extLst>
          </p:cNvPr>
          <p:cNvSpPr txBox="1">
            <a:spLocks/>
          </p:cNvSpPr>
          <p:nvPr/>
        </p:nvSpPr>
        <p:spPr>
          <a:xfrm>
            <a:off x="4875283" y="4131688"/>
            <a:ext cx="2743438" cy="360000"/>
          </a:xfrm>
          <a:prstGeom prst="rect">
            <a:avLst/>
          </a:prstGeom>
        </p:spPr>
        <p:txBody>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1800" dirty="0">
                <a:latin typeface="Verdana" panose="020B0604030504040204" pitchFamily="34" charset="0"/>
                <a:ea typeface="Calibri" panose="020F0502020204030204" pitchFamily="34" charset="0"/>
                <a:cs typeface="Calibri" panose="020F0502020204030204" pitchFamily="34" charset="0"/>
              </a:rPr>
              <a:t>Ram:</a:t>
            </a:r>
            <a:endParaRPr lang="en-US" dirty="0"/>
          </a:p>
        </p:txBody>
      </p:sp>
      <p:sp>
        <p:nvSpPr>
          <p:cNvPr id="7" name="Text Placeholder 2">
            <a:extLst>
              <a:ext uri="{FF2B5EF4-FFF2-40B4-BE49-F238E27FC236}">
                <a16:creationId xmlns:a16="http://schemas.microsoft.com/office/drawing/2014/main" id="{6EF7B59A-FFF6-4667-81F7-79AD873A9F69}"/>
              </a:ext>
            </a:extLst>
          </p:cNvPr>
          <p:cNvSpPr txBox="1">
            <a:spLocks/>
          </p:cNvSpPr>
          <p:nvPr/>
        </p:nvSpPr>
        <p:spPr>
          <a:xfrm>
            <a:off x="8390245" y="4131688"/>
            <a:ext cx="2676376" cy="360000"/>
          </a:xfrm>
          <a:prstGeom prst="rect">
            <a:avLst/>
          </a:prstGeom>
        </p:spPr>
        <p:txBody>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1800" dirty="0">
                <a:latin typeface="Verdana" panose="020B0604030504040204" pitchFamily="34" charset="0"/>
                <a:ea typeface="Calibri" panose="020F0502020204030204" pitchFamily="34" charset="0"/>
                <a:cs typeface="Calibri" panose="020F0502020204030204" pitchFamily="34" charset="0"/>
              </a:rPr>
              <a:t>Hard Disk:</a:t>
            </a:r>
            <a:endParaRPr lang="en-US" dirty="0"/>
          </a:p>
        </p:txBody>
      </p:sp>
      <p:sp>
        <p:nvSpPr>
          <p:cNvPr id="8" name="Text Placeholder 29">
            <a:extLst>
              <a:ext uri="{FF2B5EF4-FFF2-40B4-BE49-F238E27FC236}">
                <a16:creationId xmlns:a16="http://schemas.microsoft.com/office/drawing/2014/main" id="{FABBDCF2-307E-4167-B666-E8769A361B9A}"/>
              </a:ext>
            </a:extLst>
          </p:cNvPr>
          <p:cNvSpPr txBox="1">
            <a:spLocks/>
          </p:cNvSpPr>
          <p:nvPr/>
        </p:nvSpPr>
        <p:spPr>
          <a:xfrm>
            <a:off x="1245140" y="4773703"/>
            <a:ext cx="2755631" cy="1005840"/>
          </a:xfrm>
          <a:prstGeom prst="rect">
            <a:avLst/>
          </a:prstGeom>
        </p:spPr>
        <p:txBody>
          <a:bodyPr>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None/>
            </a:pPr>
            <a:r>
              <a:rPr lang="en-US" sz="1800" dirty="0">
                <a:latin typeface="Verdana" panose="020B0604030504040204" pitchFamily="34" charset="0"/>
                <a:ea typeface="Calibri" panose="020F0502020204030204" pitchFamily="34" charset="0"/>
                <a:cs typeface="Calibri" panose="020F0502020204030204" pitchFamily="34" charset="0"/>
              </a:rPr>
              <a:t>I3</a:t>
            </a:r>
            <a:endParaRPr lang="en-ZA" noProof="1"/>
          </a:p>
        </p:txBody>
      </p:sp>
      <p:sp>
        <p:nvSpPr>
          <p:cNvPr id="9" name="Text Placeholder 29">
            <a:extLst>
              <a:ext uri="{FF2B5EF4-FFF2-40B4-BE49-F238E27FC236}">
                <a16:creationId xmlns:a16="http://schemas.microsoft.com/office/drawing/2014/main" id="{4DCE1670-B57B-4FB8-B034-DF951237EBF5}"/>
              </a:ext>
            </a:extLst>
          </p:cNvPr>
          <p:cNvSpPr txBox="1">
            <a:spLocks/>
          </p:cNvSpPr>
          <p:nvPr/>
        </p:nvSpPr>
        <p:spPr>
          <a:xfrm>
            <a:off x="4875283" y="4775468"/>
            <a:ext cx="2755631" cy="1005840"/>
          </a:xfrm>
          <a:prstGeom prst="rect">
            <a:avLst/>
          </a:prstGeom>
        </p:spPr>
        <p:txBody>
          <a:bodyPr>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None/>
            </a:pPr>
            <a:r>
              <a:rPr lang="en-US" sz="1800" noProof="1">
                <a:latin typeface="Verdana" panose="020B0604030504040204" pitchFamily="34" charset="0"/>
                <a:cs typeface="Calibri" panose="020F0502020204030204" pitchFamily="34" charset="0"/>
              </a:rPr>
              <a:t>4GB</a:t>
            </a:r>
            <a:endParaRPr lang="en-ZA" noProof="1"/>
          </a:p>
        </p:txBody>
      </p:sp>
      <p:sp>
        <p:nvSpPr>
          <p:cNvPr id="10" name="Text Placeholder 29">
            <a:extLst>
              <a:ext uri="{FF2B5EF4-FFF2-40B4-BE49-F238E27FC236}">
                <a16:creationId xmlns:a16="http://schemas.microsoft.com/office/drawing/2014/main" id="{B2CDC58A-98FB-4DCE-B2B8-91CBB4608786}"/>
              </a:ext>
            </a:extLst>
          </p:cNvPr>
          <p:cNvSpPr txBox="1">
            <a:spLocks/>
          </p:cNvSpPr>
          <p:nvPr/>
        </p:nvSpPr>
        <p:spPr>
          <a:xfrm>
            <a:off x="8390245" y="4773703"/>
            <a:ext cx="2755631" cy="1005840"/>
          </a:xfrm>
          <a:prstGeom prst="rect">
            <a:avLst/>
          </a:prstGeom>
        </p:spPr>
        <p:txBody>
          <a:bodyPr>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None/>
            </a:pPr>
            <a:r>
              <a:rPr lang="en-US" sz="1800" noProof="1">
                <a:latin typeface="Verdana" panose="020B0604030504040204" pitchFamily="34" charset="0"/>
                <a:cs typeface="Calibri" panose="020F0502020204030204" pitchFamily="34" charset="0"/>
              </a:rPr>
              <a:t>500GB</a:t>
            </a:r>
            <a:endParaRPr lang="en-ZA" noProof="1"/>
          </a:p>
        </p:txBody>
      </p:sp>
      <p:sp>
        <p:nvSpPr>
          <p:cNvPr id="11" name="TextBox 10">
            <a:extLst>
              <a:ext uri="{FF2B5EF4-FFF2-40B4-BE49-F238E27FC236}">
                <a16:creationId xmlns:a16="http://schemas.microsoft.com/office/drawing/2014/main" id="{874EBA1B-2A03-4745-BF33-21F4480A913D}"/>
              </a:ext>
            </a:extLst>
          </p:cNvPr>
          <p:cNvSpPr txBox="1"/>
          <p:nvPr/>
        </p:nvSpPr>
        <p:spPr>
          <a:xfrm>
            <a:off x="1434517" y="444617"/>
            <a:ext cx="9538283" cy="707886"/>
          </a:xfrm>
          <a:prstGeom prst="rect">
            <a:avLst/>
          </a:prstGeom>
          <a:noFill/>
        </p:spPr>
        <p:txBody>
          <a:bodyPr wrap="square" rtlCol="0">
            <a:spAutoFit/>
          </a:bodyPr>
          <a:lstStyle/>
          <a:p>
            <a:pPr algn="ctr"/>
            <a:r>
              <a:rPr lang="en-US" sz="4000" b="1" dirty="0">
                <a:effectLst/>
                <a:latin typeface="Verdana" panose="020B0604030504040204" pitchFamily="34" charset="0"/>
                <a:ea typeface="Calibri" panose="020F0502020204030204" pitchFamily="34" charset="0"/>
                <a:cs typeface="Times New Roman" panose="02020603050405020304" pitchFamily="18" charset="0"/>
              </a:rPr>
              <a:t>HARDWARE REQUIREMENTS</a:t>
            </a:r>
            <a:endParaRPr lang="en-IN" sz="4000" dirty="0"/>
          </a:p>
        </p:txBody>
      </p:sp>
    </p:spTree>
    <p:extLst>
      <p:ext uri="{BB962C8B-B14F-4D97-AF65-F5344CB8AC3E}">
        <p14:creationId xmlns:p14="http://schemas.microsoft.com/office/powerpoint/2010/main" val="1991205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A76DA-527A-468A-A84F-2F850D8A6C79}"/>
              </a:ext>
            </a:extLst>
          </p:cNvPr>
          <p:cNvSpPr>
            <a:spLocks noGrp="1"/>
          </p:cNvSpPr>
          <p:nvPr>
            <p:ph type="title"/>
          </p:nvPr>
        </p:nvSpPr>
        <p:spPr>
          <a:xfrm>
            <a:off x="1371600" y="685800"/>
            <a:ext cx="9601200" cy="790662"/>
          </a:xfrm>
        </p:spPr>
        <p:txBody>
          <a:bodyPr>
            <a:normAutofit/>
          </a:bodyPr>
          <a:lstStyle/>
          <a:p>
            <a:pPr algn="ctr"/>
            <a:r>
              <a:rPr lang="en-US" sz="4000" b="1" dirty="0"/>
              <a:t>LITERATURE SURVEY</a:t>
            </a:r>
            <a:endParaRPr lang="en-IN" sz="4000" b="1" dirty="0"/>
          </a:p>
        </p:txBody>
      </p:sp>
      <p:sp>
        <p:nvSpPr>
          <p:cNvPr id="3" name="Content Placeholder 2">
            <a:extLst>
              <a:ext uri="{FF2B5EF4-FFF2-40B4-BE49-F238E27FC236}">
                <a16:creationId xmlns:a16="http://schemas.microsoft.com/office/drawing/2014/main" id="{B4DFD7F0-47AB-4A63-B2C3-211E7AC7732B}"/>
              </a:ext>
            </a:extLst>
          </p:cNvPr>
          <p:cNvSpPr>
            <a:spLocks noGrp="1"/>
          </p:cNvSpPr>
          <p:nvPr>
            <p:ph idx="1"/>
          </p:nvPr>
        </p:nvSpPr>
        <p:spPr>
          <a:xfrm>
            <a:off x="1371600" y="1702964"/>
            <a:ext cx="4785919" cy="1082181"/>
          </a:xfrm>
        </p:spPr>
        <p:txBody>
          <a:bodyPr>
            <a:noAutofit/>
          </a:bodyPr>
          <a:lstStyle/>
          <a:p>
            <a:pPr marL="342900" indent="-342900">
              <a:buAutoNum type="arabicPeriod"/>
            </a:pPr>
            <a:r>
              <a:rPr lang="en-US" sz="1600" dirty="0">
                <a:effectLst/>
                <a:latin typeface="Verdana" panose="020B0604030504040204" pitchFamily="34" charset="0"/>
                <a:ea typeface="Verdana" panose="020B0604030504040204" pitchFamily="34" charset="0"/>
                <a:cs typeface="Times New Roman" panose="02020603050405020304" pitchFamily="18" charset="0"/>
              </a:rPr>
              <a:t>Shao, Wei.</a:t>
            </a:r>
          </a:p>
          <a:p>
            <a:pPr marL="0" indent="0">
              <a:buNone/>
            </a:pPr>
            <a:r>
              <a:rPr lang="en-US" sz="1600" dirty="0">
                <a:latin typeface="Verdana" panose="020B0604030504040204" pitchFamily="34" charset="0"/>
                <a:ea typeface="Verdana" panose="020B0604030504040204" pitchFamily="34" charset="0"/>
                <a:cs typeface="Times New Roman" panose="02020603050405020304" pitchFamily="18" charset="0"/>
              </a:rPr>
              <a:t> </a:t>
            </a:r>
            <a:r>
              <a:rPr lang="en-US" sz="1600" dirty="0">
                <a:effectLst/>
                <a:latin typeface="Verdana" panose="020B0604030504040204" pitchFamily="34" charset="0"/>
                <a:ea typeface="Verdana" panose="020B0604030504040204" pitchFamily="34" charset="0"/>
                <a:cs typeface="Times New Roman" panose="02020603050405020304" pitchFamily="18" charset="0"/>
              </a:rPr>
              <a:t>"Flight Delay Prediction using Airport Situational Awareness Map."</a:t>
            </a:r>
            <a:endParaRPr lang="en-IN" sz="1600" dirty="0">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A9DB85B9-3559-4092-BF1A-56B3B754CCAF}"/>
              </a:ext>
            </a:extLst>
          </p:cNvPr>
          <p:cNvSpPr txBox="1"/>
          <p:nvPr/>
        </p:nvSpPr>
        <p:spPr>
          <a:xfrm>
            <a:off x="6887362" y="1702964"/>
            <a:ext cx="4853030" cy="1077218"/>
          </a:xfrm>
          <a:prstGeom prst="rect">
            <a:avLst/>
          </a:prstGeom>
          <a:noFill/>
        </p:spPr>
        <p:txBody>
          <a:bodyPr wrap="square" rtlCol="0">
            <a:spAutoFit/>
          </a:bodyPr>
          <a:lstStyle/>
          <a:p>
            <a:r>
              <a:rPr lang="en-US" sz="1600" dirty="0">
                <a:latin typeface="Verdana" panose="020B0604030504040204" pitchFamily="34" charset="0"/>
                <a:ea typeface="Verdana" panose="020B0604030504040204" pitchFamily="34" charset="0"/>
              </a:rPr>
              <a:t>2.</a:t>
            </a:r>
            <a:r>
              <a:rPr lang="en-US" sz="1600" dirty="0">
                <a:effectLst/>
                <a:latin typeface="Verdana" panose="020B0604030504040204" pitchFamily="34" charset="0"/>
                <a:ea typeface="Verdana" panose="020B0604030504040204" pitchFamily="34" charset="0"/>
                <a:cs typeface="Times New Roman" panose="02020603050405020304" pitchFamily="18" charset="0"/>
              </a:rPr>
              <a:t> Raj, Jennifer S., and J. Vijitha Ananthi.</a:t>
            </a:r>
          </a:p>
          <a:p>
            <a:endParaRPr lang="en-US" sz="1600" dirty="0">
              <a:latin typeface="Verdana" panose="020B0604030504040204" pitchFamily="34" charset="0"/>
              <a:ea typeface="Verdana" panose="020B0604030504040204" pitchFamily="34" charset="0"/>
              <a:cs typeface="Times New Roman" panose="02020603050405020304" pitchFamily="18" charset="0"/>
            </a:endParaRPr>
          </a:p>
          <a:p>
            <a:r>
              <a:rPr lang="en-US" sz="1600" dirty="0">
                <a:effectLst/>
                <a:latin typeface="Verdana" panose="020B0604030504040204" pitchFamily="34" charset="0"/>
                <a:ea typeface="Verdana" panose="020B0604030504040204" pitchFamily="34" charset="0"/>
                <a:cs typeface="Times New Roman" panose="02020603050405020304" pitchFamily="18" charset="0"/>
              </a:rPr>
              <a:t>"Recurrent neural networks and nonlinear prediction in support vector machines."</a:t>
            </a:r>
            <a:endParaRPr lang="en-IN" sz="1600" dirty="0">
              <a:latin typeface="Verdana" panose="020B0604030504040204" pitchFamily="34" charset="0"/>
              <a:ea typeface="Verdana" panose="020B0604030504040204" pitchFamily="34" charset="0"/>
            </a:endParaRPr>
          </a:p>
        </p:txBody>
      </p:sp>
      <p:sp>
        <p:nvSpPr>
          <p:cNvPr id="8" name="TextBox 7">
            <a:extLst>
              <a:ext uri="{FF2B5EF4-FFF2-40B4-BE49-F238E27FC236}">
                <a16:creationId xmlns:a16="http://schemas.microsoft.com/office/drawing/2014/main" id="{1843ACBD-EE13-4C7A-938C-E446D94A015B}"/>
              </a:ext>
            </a:extLst>
          </p:cNvPr>
          <p:cNvSpPr txBox="1"/>
          <p:nvPr/>
        </p:nvSpPr>
        <p:spPr>
          <a:xfrm>
            <a:off x="1677798" y="3271706"/>
            <a:ext cx="3984771"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Wei shao and eight others worked on this paper for predicting flight delays with help of the airport situational awareness map. </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They mainly used a Data-driven framework where it is suitable for prediction of departure flight delays and also explored other different features that are taken from the awareness map.</a:t>
            </a:r>
            <a:endParaRPr lang="en-IN" sz="1400" dirty="0">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C1AEF668-827D-4FD4-A4DE-1AB3467CEAA5}"/>
              </a:ext>
            </a:extLst>
          </p:cNvPr>
          <p:cNvSpPr txBox="1"/>
          <p:nvPr/>
        </p:nvSpPr>
        <p:spPr>
          <a:xfrm>
            <a:off x="6996418" y="3271706"/>
            <a:ext cx="3766657"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Dr. Jennifer S. Raj and J. Vijitha Ananthi proposed to use an SVM optimized approach to RNN for solving nonlinear regression estimation.</a:t>
            </a:r>
          </a:p>
          <a:p>
            <a:pPr marL="285750" indent="-285750">
              <a:buFont typeface="Arial" panose="020B0604020202020204" pitchFamily="34" charset="0"/>
              <a:buChar char="•"/>
            </a:pPr>
            <a:r>
              <a:rPr lang="en-US" sz="1400" dirty="0">
                <a:latin typeface="Verdana" panose="020B0604030504040204" pitchFamily="34" charset="0"/>
                <a:ea typeface="Verdana" panose="020B0604030504040204" pitchFamily="34" charset="0"/>
              </a:rPr>
              <a:t>This model improved the speed and accuracy in identifying optimal values of the SVM parameters.</a:t>
            </a:r>
            <a:endParaRPr lang="en-IN" sz="1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45761022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F32B251-29F3-43CE-BD66-A3B48CC7BC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E48938-CE0A-4976-83E6-A8FD4583CC20}">
  <ds:schemaRefs>
    <ds:schemaRef ds:uri="http://schemas.microsoft.com/sharepoint/v3/contenttype/forms"/>
  </ds:schemaRefs>
</ds:datastoreItem>
</file>

<file path=customXml/itemProps3.xml><?xml version="1.0" encoding="utf-8"?>
<ds:datastoreItem xmlns:ds="http://schemas.openxmlformats.org/officeDocument/2006/customXml" ds:itemID="{E755A93C-578E-47D2-96A6-AF17136F6BC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Travel design</Template>
  <TotalTime>570</TotalTime>
  <Words>1240</Words>
  <Application>Microsoft Office PowerPoint</Application>
  <PresentationFormat>Widescreen</PresentationFormat>
  <Paragraphs>140</Paragraphs>
  <Slides>29</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Bell MT</vt:lpstr>
      <vt:lpstr>Calibri</vt:lpstr>
      <vt:lpstr>ff6</vt:lpstr>
      <vt:lpstr>Franklin Gothic Book</vt:lpstr>
      <vt:lpstr>Rockwell</vt:lpstr>
      <vt:lpstr>Times New Roman</vt:lpstr>
      <vt:lpstr>Verdana</vt:lpstr>
      <vt:lpstr>Wingdings</vt:lpstr>
      <vt:lpstr>Crop</vt:lpstr>
      <vt:lpstr>Predicting Flight Delays with Error Calculation using Machine Learned Classifiers </vt:lpstr>
      <vt:lpstr>Outline</vt:lpstr>
      <vt:lpstr>Abstract</vt:lpstr>
      <vt:lpstr>Introduction</vt:lpstr>
      <vt:lpstr>Problem Statement</vt:lpstr>
      <vt:lpstr>Existing System</vt:lpstr>
      <vt:lpstr>SOFTWARE  REQUIREMENTS</vt:lpstr>
      <vt:lpstr>PowerPoint Presentation</vt:lpstr>
      <vt:lpstr>LITERATURE SURVEY</vt:lpstr>
      <vt:lpstr>LITERATURE SURVEY</vt:lpstr>
      <vt:lpstr>LITERATURE SURVEY</vt:lpstr>
      <vt:lpstr>LITERATURE SURVEY</vt:lpstr>
      <vt:lpstr>IMPLEMENTATION</vt:lpstr>
      <vt:lpstr>IMPLEMENTATION</vt:lpstr>
      <vt:lpstr>IMPLEMENTATION</vt:lpstr>
      <vt:lpstr>IMPLEMENTATION</vt:lpstr>
      <vt:lpstr>IMPLEMENTATION</vt:lpstr>
      <vt:lpstr>IMPLEMENTATION</vt:lpstr>
      <vt:lpstr>IMPLEMENTATION</vt:lpstr>
      <vt:lpstr>TEST CASES</vt:lpstr>
      <vt:lpstr>TEST CASES</vt:lpstr>
      <vt:lpstr>TEST CASES</vt:lpstr>
      <vt:lpstr>TEST CASES</vt:lpstr>
      <vt:lpstr>TEST CASES</vt:lpstr>
      <vt:lpstr>TEST CASES</vt:lpstr>
      <vt:lpstr>TEST CASES</vt:lpstr>
      <vt:lpstr>REFERENCES  </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Flight Delays with Error Calculation using Machine Learned Classifiers</dc:title>
  <dc:creator>Ashwitha Reddy</dc:creator>
  <cp:lastModifiedBy>Ashwitha Reddy</cp:lastModifiedBy>
  <cp:revision>22</cp:revision>
  <dcterms:created xsi:type="dcterms:W3CDTF">2021-12-10T13:54:32Z</dcterms:created>
  <dcterms:modified xsi:type="dcterms:W3CDTF">2022-07-07T03:43:44Z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